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xx&amp;_nc_gid=oAB1SXZ0ubTisk4FxR8c6w&amp;_nc_ss=7b2a8&amp;oh=00_AQOAmfC4MO4BshP6mLfGcKUq6IkV1SYjBlqXy8Um_Z4zCg&amp;oe=6AC81529"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64" r:id="rId2"/>
    <p:sldId id="290" r:id="rId3"/>
    <p:sldId id="260" r:id="rId4"/>
    <p:sldId id="294" r:id="rId5"/>
    <p:sldId id="295" r:id="rId6"/>
    <p:sldId id="292" r:id="rId7"/>
    <p:sldId id="265" r:id="rId8"/>
    <p:sldId id="266" r:id="rId9"/>
    <p:sldId id="267" r:id="rId10"/>
    <p:sldId id="268" r:id="rId11"/>
    <p:sldId id="269" r:id="rId12"/>
    <p:sldId id="270" r:id="rId13"/>
    <p:sldId id="271" r:id="rId14"/>
    <p:sldId id="293" r:id="rId15"/>
    <p:sldId id="296" r:id="rId16"/>
    <p:sldId id="297" r:id="rId17"/>
    <p:sldId id="298" r:id="rId18"/>
    <p:sldId id="300" r:id="rId19"/>
    <p:sldId id="291" r:id="rId20"/>
    <p:sldId id="302" r:id="rId21"/>
    <p:sldId id="301" r:id="rId22"/>
    <p:sldId id="279" r:id="rId23"/>
    <p:sldId id="304" r:id="rId24"/>
    <p:sldId id="303" r:id="rId25"/>
    <p:sldId id="305" r:id="rId26"/>
    <p:sldId id="307" r:id="rId27"/>
    <p:sldId id="280" r:id="rId28"/>
    <p:sldId id="308" r:id="rId29"/>
    <p:sldId id="309" r:id="rId30"/>
    <p:sldId id="282" r:id="rId31"/>
    <p:sldId id="310" r:id="rId32"/>
    <p:sldId id="311" r:id="rId33"/>
    <p:sldId id="283" r:id="rId34"/>
    <p:sldId id="312" r:id="rId35"/>
    <p:sldId id="313" r:id="rId36"/>
    <p:sldId id="288" r:id="rId37"/>
    <p:sldId id="314" r:id="rId38"/>
    <p:sldId id="315" r:id="rId39"/>
    <p:sldId id="316" r:id="rId40"/>
    <p:sldId id="318" r:id="rId41"/>
    <p:sldId id="289" r:id="rId42"/>
    <p:sldId id="274" r:id="rId43"/>
    <p:sldId id="273" r:id="rId44"/>
    <p:sldId id="275" r:id="rId45"/>
    <p:sldId id="276" r:id="rId4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8285"/>
    <p:restoredTop sz="94852"/>
  </p:normalViewPr>
  <p:slideViewPr>
    <p:cSldViewPr snapToGrid="0">
      <p:cViewPr varScale="1">
        <p:scale>
          <a:sx n="79" d="100"/>
          <a:sy n="79" d="100"/>
        </p:scale>
        <p:origin x="240" y="752"/>
      </p:cViewPr>
      <p:guideLst>
        <p:guide orient="horz" pos="2160"/>
        <p:guide pos="3840"/>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8EA30-F8D2-CFDA-9A7E-EC4931819FA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8E2BF1A-021A-4310-1BA6-B25FDAF1E85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C1302D-3AA3-F43B-083F-2F68666D638E}"/>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5" name="Footer Placeholder 4">
            <a:extLst>
              <a:ext uri="{FF2B5EF4-FFF2-40B4-BE49-F238E27FC236}">
                <a16:creationId xmlns:a16="http://schemas.microsoft.com/office/drawing/2014/main" id="{16CA2626-5B5F-5D4D-9BFB-2675077F15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2C29-8D02-9DEB-3A21-C9F38AD1B6B9}"/>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7162564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9B5EF-0453-5035-1212-3250FD95247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2E3796-A01C-9B2C-ADDB-94B49AC9AF9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6A5A7DD-C4BE-D74F-8295-C321EE06A455}"/>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5" name="Footer Placeholder 4">
            <a:extLst>
              <a:ext uri="{FF2B5EF4-FFF2-40B4-BE49-F238E27FC236}">
                <a16:creationId xmlns:a16="http://schemas.microsoft.com/office/drawing/2014/main" id="{FB1617D3-28F9-5A67-22BC-6DAF39142C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E23974-2941-FF81-325E-675B475DB457}"/>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3018364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88EFF-955A-EB8C-89C7-25DE0953CB9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8CF0D9A-DD02-7288-BA58-624B24DD973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45E77CA-DE2F-C6C5-21B3-C0EB40326E6B}"/>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5" name="Footer Placeholder 4">
            <a:extLst>
              <a:ext uri="{FF2B5EF4-FFF2-40B4-BE49-F238E27FC236}">
                <a16:creationId xmlns:a16="http://schemas.microsoft.com/office/drawing/2014/main" id="{B743799E-8CA3-F7A3-B218-0113844C07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CA4F03-2BC5-B793-EF29-65F9382ABDB1}"/>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1285515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E810C4-B294-9F5C-63A2-0E7334F4C5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54FC09-D136-C219-C17E-70FDAA3DC6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B0D41BD-9F52-ED63-14F2-9ABAB16E05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CBC0668-30A7-BA58-3D39-EA361B8CFD7E}"/>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6" name="Footer Placeholder 5">
            <a:extLst>
              <a:ext uri="{FF2B5EF4-FFF2-40B4-BE49-F238E27FC236}">
                <a16:creationId xmlns:a16="http://schemas.microsoft.com/office/drawing/2014/main" id="{5BEF94E2-C4EC-69A2-6757-98F1545EBF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C7AE6F-E08D-E865-57D2-0B87D28616CB}"/>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825190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15DF7-2654-14D4-2768-C8465039CB9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23D3963-7F5A-D6FB-831D-3AB698BE5D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3EA766-CDA4-7196-4161-8DC79630F31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F13008E-9ABB-4A05-F7F7-E381077ECB7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5843902-FF86-816A-2CC9-B8B276DDF47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157F3A7-EF44-0376-C2AD-C55AB1C37931}"/>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8" name="Footer Placeholder 7">
            <a:extLst>
              <a:ext uri="{FF2B5EF4-FFF2-40B4-BE49-F238E27FC236}">
                <a16:creationId xmlns:a16="http://schemas.microsoft.com/office/drawing/2014/main" id="{99D36492-A3D6-65DB-ABE1-92F7FD6E31D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A39094B-59D8-530A-8179-39612700AE30}"/>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114418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0CA1-62FD-340B-5C82-982EB2DBB90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E659B8-EEF5-599D-3AC4-9D6DA7F27601}"/>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4" name="Footer Placeholder 3">
            <a:extLst>
              <a:ext uri="{FF2B5EF4-FFF2-40B4-BE49-F238E27FC236}">
                <a16:creationId xmlns:a16="http://schemas.microsoft.com/office/drawing/2014/main" id="{D8B76184-AB77-3197-B9D7-69541B12C3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C76AA51-C13E-2317-E98F-AD5412ECD59A}"/>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1166522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553C34-DED6-ED57-BD55-14508F5E8E9E}"/>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3" name="Footer Placeholder 2">
            <a:extLst>
              <a:ext uri="{FF2B5EF4-FFF2-40B4-BE49-F238E27FC236}">
                <a16:creationId xmlns:a16="http://schemas.microsoft.com/office/drawing/2014/main" id="{F47C2A0F-F11F-ABBB-58AF-1ABDE3A94A5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5B54A6-11A9-21C2-8937-35EBE38D57C2}"/>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2291642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5D5F3-5E77-AD5E-2258-AC2D30A3055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238211F-CC59-DBA8-7652-05B62CC8968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D3C0212-84E1-AB99-77DB-8751C54A5A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87DCF6-DF30-3F96-9C8F-C1379894D8AE}"/>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6" name="Footer Placeholder 5">
            <a:extLst>
              <a:ext uri="{FF2B5EF4-FFF2-40B4-BE49-F238E27FC236}">
                <a16:creationId xmlns:a16="http://schemas.microsoft.com/office/drawing/2014/main" id="{31AE7114-130C-F59F-2CAE-2976CA110E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80A336-E504-BE06-5BB5-F7AE0EC9353B}"/>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4180995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23933-ECE6-6F8C-1B0E-F2B20D9C66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8EF4B2-9BA6-7457-1BC6-C42EE21EAF8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E91A2A7-253A-2726-A87B-1B79F1EEC3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3393F43-FBF8-E26F-B001-2713CDF7A3E0}"/>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6" name="Footer Placeholder 5">
            <a:extLst>
              <a:ext uri="{FF2B5EF4-FFF2-40B4-BE49-F238E27FC236}">
                <a16:creationId xmlns:a16="http://schemas.microsoft.com/office/drawing/2014/main" id="{2FBE4718-502B-9D32-917B-8B81D00825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DA7C33B-6656-868A-5A22-99CD27B32520}"/>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17236509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CA70F2-2173-24E2-1701-43A38AE5644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D9D6649-CCD8-E0F7-2112-057756D22F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BA07AA-B4EE-E0A2-6623-30041C764618}"/>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5" name="Footer Placeholder 4">
            <a:extLst>
              <a:ext uri="{FF2B5EF4-FFF2-40B4-BE49-F238E27FC236}">
                <a16:creationId xmlns:a16="http://schemas.microsoft.com/office/drawing/2014/main" id="{89CE744F-EDF1-37FE-C858-F94B5A7D0ED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6BEAFB-2F19-EC2A-BDA7-936E09F31F34}"/>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10515244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38C7CC-829D-F216-9316-E132E405550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44439D7-B8C9-EBAD-529E-C148D39B56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DA2ACE-04BE-ED68-983B-A60D0C589096}"/>
              </a:ext>
            </a:extLst>
          </p:cNvPr>
          <p:cNvSpPr>
            <a:spLocks noGrp="1"/>
          </p:cNvSpPr>
          <p:nvPr>
            <p:ph type="dt" sz="half" idx="10"/>
          </p:nvPr>
        </p:nvSpPr>
        <p:spPr/>
        <p:txBody>
          <a:bodyPr/>
          <a:lstStyle/>
          <a:p>
            <a:fld id="{1B7584CA-60F2-674D-A522-2A60F115E343}" type="datetimeFigureOut">
              <a:rPr lang="en-US" smtClean="0"/>
              <a:t>10/4/26</a:t>
            </a:fld>
            <a:endParaRPr lang="en-US"/>
          </a:p>
        </p:txBody>
      </p:sp>
      <p:sp>
        <p:nvSpPr>
          <p:cNvPr id="5" name="Footer Placeholder 4">
            <a:extLst>
              <a:ext uri="{FF2B5EF4-FFF2-40B4-BE49-F238E27FC236}">
                <a16:creationId xmlns:a16="http://schemas.microsoft.com/office/drawing/2014/main" id="{63F2BB3D-1C16-C16A-0527-84E24A2A4A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AA7C0-D4D8-5A16-0D9D-4F1A85AE820E}"/>
              </a:ext>
            </a:extLst>
          </p:cNvPr>
          <p:cNvSpPr>
            <a:spLocks noGrp="1"/>
          </p:cNvSpPr>
          <p:nvPr>
            <p:ph type="sldNum" sz="quarter" idx="12"/>
          </p:nvPr>
        </p:nvSpPr>
        <p:spPr/>
        <p:txBody>
          <a:bodyPr/>
          <a:lstStyle/>
          <a:p>
            <a:fld id="{CDE8580A-758C-A245-A56E-792F615D1CE2}" type="slidenum">
              <a:rPr lang="en-US" smtClean="0"/>
              <a:t>‹#›</a:t>
            </a:fld>
            <a:endParaRPr lang="en-US"/>
          </a:p>
        </p:txBody>
      </p:sp>
    </p:spTree>
    <p:extLst>
      <p:ext uri="{BB962C8B-B14F-4D97-AF65-F5344CB8AC3E}">
        <p14:creationId xmlns:p14="http://schemas.microsoft.com/office/powerpoint/2010/main" val="28815631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6D2844-F056-A40E-64EC-BA2C875BD5C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F633874-0CB5-CE5E-24B4-8274A83E578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9A8FF5-E734-463F-D783-32C5B4EF2B2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B7584CA-60F2-674D-A522-2A60F115E343}" type="datetimeFigureOut">
              <a:rPr lang="en-US" smtClean="0"/>
              <a:t>10/4/26</a:t>
            </a:fld>
            <a:endParaRPr lang="en-US"/>
          </a:p>
        </p:txBody>
      </p:sp>
      <p:sp>
        <p:nvSpPr>
          <p:cNvPr id="5" name="Footer Placeholder 4">
            <a:extLst>
              <a:ext uri="{FF2B5EF4-FFF2-40B4-BE49-F238E27FC236}">
                <a16:creationId xmlns:a16="http://schemas.microsoft.com/office/drawing/2014/main" id="{DA0B07BA-12EB-CBB1-7261-AF711525766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A13F0955-EAFE-6FCB-0EAB-FBCEDDC3880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E8580A-758C-A245-A56E-792F615D1CE2}" type="slidenum">
              <a:rPr lang="en-US" smtClean="0"/>
              <a:t>‹#›</a:t>
            </a:fld>
            <a:endParaRPr lang="en-US"/>
          </a:p>
        </p:txBody>
      </p:sp>
    </p:spTree>
    <p:extLst>
      <p:ext uri="{BB962C8B-B14F-4D97-AF65-F5344CB8AC3E}">
        <p14:creationId xmlns:p14="http://schemas.microsoft.com/office/powerpoint/2010/main" val="2995476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xx&amp;_nc_gid=oAB1SXZ0ubTisk4FxR8c6w&amp;_nc_ss=7b2a8&amp;oh=00_AQOAmfC4MO4BshP6mLfGcKUq6IkV1SYjBlqXy8Um_Z4zCg&amp;oe=6AC81529"/><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xx&amp;_nc_gid=oAB1SXZ0ubTisk4FxR8c6w&amp;_nc_ss=7b2a8&amp;oh=00_AQOAmfC4MO4BshP6mLfGcKUq6IkV1SYjBlqXy8Um_Z4zCg&amp;oe=6AC81529"/><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4D0BED-5D6E-79EB-4396-1366F9F78AE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D5EFB40-2A27-B60F-D29B-DF5673A376EE}"/>
              </a:ext>
            </a:extLst>
          </p:cNvPr>
          <p:cNvPicPr>
            <a:picLocks noChangeAspect="1"/>
          </p:cNvPicPr>
          <p:nvPr/>
        </p:nvPicPr>
        <p:blipFill>
          <a:blip r:embed="rId2"/>
          <a:stretch>
            <a:fillRect/>
          </a:stretch>
        </p:blipFill>
        <p:spPr>
          <a:xfrm>
            <a:off x="0" y="1824"/>
            <a:ext cx="12195244" cy="6856176"/>
          </a:xfrm>
          <a:prstGeom prst="rect">
            <a:avLst/>
          </a:prstGeom>
        </p:spPr>
      </p:pic>
      <p:sp>
        <p:nvSpPr>
          <p:cNvPr id="4" name="TextBox 3">
            <a:extLst>
              <a:ext uri="{FF2B5EF4-FFF2-40B4-BE49-F238E27FC236}">
                <a16:creationId xmlns:a16="http://schemas.microsoft.com/office/drawing/2014/main" id="{A6D6F9F0-3738-3CBC-632B-F06E72F9BC9B}"/>
              </a:ext>
            </a:extLst>
          </p:cNvPr>
          <p:cNvSpPr txBox="1"/>
          <p:nvPr/>
        </p:nvSpPr>
        <p:spPr>
          <a:xfrm rot="21356284">
            <a:off x="2544535" y="2302331"/>
            <a:ext cx="7102929" cy="2123658"/>
          </a:xfrm>
          <a:prstGeom prst="rect">
            <a:avLst/>
          </a:prstGeom>
          <a:noFill/>
        </p:spPr>
        <p:txBody>
          <a:bodyPr wrap="square" rtlCol="0">
            <a:spAutoFit/>
          </a:bodyPr>
          <a:lstStyle/>
          <a:p>
            <a:pPr algn="ctr"/>
            <a:r>
              <a:rPr lang="en-US" sz="6600" b="1" dirty="0">
                <a:latin typeface="Baloo Bhaijaan" panose="03080902040302020200" pitchFamily="66" charset="-78"/>
                <a:ea typeface="ADLaM Display" panose="02010000000000000000" pitchFamily="2" charset="77"/>
                <a:cs typeface="Baloo Bhaijaan" panose="03080902040302020200" pitchFamily="66" charset="-78"/>
              </a:rPr>
              <a:t>Meekness, Not Weakness</a:t>
            </a:r>
          </a:p>
        </p:txBody>
      </p:sp>
      <p:sp>
        <p:nvSpPr>
          <p:cNvPr id="6" name="TextBox 5">
            <a:extLst>
              <a:ext uri="{FF2B5EF4-FFF2-40B4-BE49-F238E27FC236}">
                <a16:creationId xmlns:a16="http://schemas.microsoft.com/office/drawing/2014/main" id="{383D7D5A-0ECB-7094-141F-EF4CEAF0FC89}"/>
              </a:ext>
            </a:extLst>
          </p:cNvPr>
          <p:cNvSpPr txBox="1"/>
          <p:nvPr/>
        </p:nvSpPr>
        <p:spPr>
          <a:xfrm rot="21356868">
            <a:off x="2544535" y="4425989"/>
            <a:ext cx="7102929" cy="646331"/>
          </a:xfrm>
          <a:prstGeom prst="rect">
            <a:avLst/>
          </a:prstGeom>
          <a:noFill/>
        </p:spPr>
        <p:txBody>
          <a:bodyPr wrap="square" rtlCol="0">
            <a:spAutoFit/>
          </a:bodyPr>
          <a:lstStyle/>
          <a:p>
            <a:pPr algn="ctr"/>
            <a:r>
              <a:rPr lang="en-US" sz="3600" b="1" dirty="0">
                <a:latin typeface="Baloo Bhaijaan" panose="03080902040302020200" pitchFamily="66" charset="-78"/>
                <a:ea typeface="ADLaM Display" panose="02010000000000000000" pitchFamily="2" charset="77"/>
                <a:cs typeface="Baloo Bhaijaan" panose="03080902040302020200" pitchFamily="66" charset="-78"/>
              </a:rPr>
              <a:t>Matthew 5:5, Psalm 37:1-9</a:t>
            </a:r>
          </a:p>
        </p:txBody>
      </p:sp>
    </p:spTree>
    <p:extLst>
      <p:ext uri="{BB962C8B-B14F-4D97-AF65-F5344CB8AC3E}">
        <p14:creationId xmlns:p14="http://schemas.microsoft.com/office/powerpoint/2010/main" val="13873127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C1EFD51-49C7-EAC7-AD1D-150DA87E24BB}"/>
              </a:ext>
            </a:extLst>
          </p:cNvPr>
          <p:cNvPicPr>
            <a:picLocks noChangeAspect="1"/>
          </p:cNvPicPr>
          <p:nvPr/>
        </p:nvPicPr>
        <p:blipFill>
          <a:blip r:embed="rId2"/>
          <a:srcRect b="19"/>
          <a:stretch>
            <a:fillRect/>
          </a:stretch>
        </p:blipFill>
        <p:spPr>
          <a:xfrm>
            <a:off x="20" y="1282"/>
            <a:ext cx="12191980" cy="6856718"/>
          </a:xfrm>
          <a:prstGeom prst="rect">
            <a:avLst/>
          </a:prstGeom>
        </p:spPr>
      </p:pic>
    </p:spTree>
    <p:extLst>
      <p:ext uri="{BB962C8B-B14F-4D97-AF65-F5344CB8AC3E}">
        <p14:creationId xmlns:p14="http://schemas.microsoft.com/office/powerpoint/2010/main" val="13746462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DE64403-BD69-3A01-D630-A2DCB66A325D}"/>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23BFF7A1-5BCE-226D-4C25-920A74B1BDE8}"/>
              </a:ext>
            </a:extLst>
          </p:cNvPr>
          <p:cNvSpPr txBox="1"/>
          <p:nvPr/>
        </p:nvSpPr>
        <p:spPr>
          <a:xfrm>
            <a:off x="742950" y="484383"/>
            <a:ext cx="10382250" cy="1754326"/>
          </a:xfrm>
          <a:prstGeom prst="rect">
            <a:avLst/>
          </a:prstGeom>
          <a:noFill/>
        </p:spPr>
        <p:txBody>
          <a:bodyPr wrap="square">
            <a:spAutoFit/>
          </a:bodyPr>
          <a:lstStyle/>
          <a:p>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Poor In Spirit: Seeing </a:t>
            </a:r>
            <a:r>
              <a:rPr lang="en-US" sz="5400" u="sng"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YOURSELF</a:t>
            </a: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Rightly</a:t>
            </a:r>
          </a:p>
        </p:txBody>
      </p:sp>
    </p:spTree>
    <p:extLst>
      <p:ext uri="{BB962C8B-B14F-4D97-AF65-F5344CB8AC3E}">
        <p14:creationId xmlns:p14="http://schemas.microsoft.com/office/powerpoint/2010/main" val="2710448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A46FFC-FD6C-D55B-4205-D956E99412B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EE1063-C707-D434-3A89-091C4FC40DB7}"/>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1EE5F379-7687-61CD-BB82-1F12DD93DB84}"/>
              </a:ext>
            </a:extLst>
          </p:cNvPr>
          <p:cNvSpPr txBox="1"/>
          <p:nvPr/>
        </p:nvSpPr>
        <p:spPr>
          <a:xfrm>
            <a:off x="742950" y="484383"/>
            <a:ext cx="10382250" cy="1754326"/>
          </a:xfrm>
          <a:prstGeom prst="rect">
            <a:avLst/>
          </a:prstGeom>
          <a:noFill/>
        </p:spPr>
        <p:txBody>
          <a:bodyPr wrap="square">
            <a:spAutoFit/>
          </a:bodyPr>
          <a:lstStyle/>
          <a:p>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Poor In Spirit: Seeing </a:t>
            </a:r>
            <a:r>
              <a:rPr lang="en-US" sz="5400" u="sng"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YOURSELF</a:t>
            </a: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Rightly</a:t>
            </a:r>
          </a:p>
        </p:txBody>
      </p:sp>
      <p:sp>
        <p:nvSpPr>
          <p:cNvPr id="2" name="TextBox 1">
            <a:extLst>
              <a:ext uri="{FF2B5EF4-FFF2-40B4-BE49-F238E27FC236}">
                <a16:creationId xmlns:a16="http://schemas.microsoft.com/office/drawing/2014/main" id="{8A88698E-1658-762B-DA12-5E115653562C}"/>
              </a:ext>
            </a:extLst>
          </p:cNvPr>
          <p:cNvSpPr txBox="1"/>
          <p:nvPr/>
        </p:nvSpPr>
        <p:spPr>
          <a:xfrm>
            <a:off x="742950" y="2710512"/>
            <a:ext cx="10382250" cy="923330"/>
          </a:xfrm>
          <a:prstGeom prst="rect">
            <a:avLst/>
          </a:prstGeom>
          <a:noFill/>
        </p:spPr>
        <p:txBody>
          <a:bodyPr wrap="square">
            <a:spAutoFit/>
          </a:bodyPr>
          <a:lstStyle/>
          <a:p>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Mourn: Seeing  </a:t>
            </a:r>
            <a:r>
              <a:rPr lang="en-US" sz="5400" u="sng"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YOUR SIN</a:t>
            </a: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Rightly</a:t>
            </a:r>
          </a:p>
        </p:txBody>
      </p:sp>
    </p:spTree>
    <p:extLst>
      <p:ext uri="{BB962C8B-B14F-4D97-AF65-F5344CB8AC3E}">
        <p14:creationId xmlns:p14="http://schemas.microsoft.com/office/powerpoint/2010/main" val="255622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9DED46F-9A71-7116-C537-99753DB5540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58F115-78B4-0973-3341-CF6A0A4DC1B6}"/>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DC97504C-D18B-F144-33F7-A2E7A79FF90E}"/>
              </a:ext>
            </a:extLst>
          </p:cNvPr>
          <p:cNvSpPr txBox="1"/>
          <p:nvPr/>
        </p:nvSpPr>
        <p:spPr>
          <a:xfrm>
            <a:off x="742950" y="484383"/>
            <a:ext cx="10382250" cy="1754326"/>
          </a:xfrm>
          <a:prstGeom prst="rect">
            <a:avLst/>
          </a:prstGeom>
          <a:noFill/>
        </p:spPr>
        <p:txBody>
          <a:bodyPr wrap="square">
            <a:spAutoFit/>
          </a:bodyPr>
          <a:lstStyle/>
          <a:p>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Poor In Spirit: Seeing </a:t>
            </a:r>
            <a:r>
              <a:rPr lang="en-US" sz="5400" u="sng"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YOURSELF</a:t>
            </a: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Rightly</a:t>
            </a:r>
          </a:p>
        </p:txBody>
      </p:sp>
      <p:sp>
        <p:nvSpPr>
          <p:cNvPr id="2" name="TextBox 1">
            <a:extLst>
              <a:ext uri="{FF2B5EF4-FFF2-40B4-BE49-F238E27FC236}">
                <a16:creationId xmlns:a16="http://schemas.microsoft.com/office/drawing/2014/main" id="{4CC364AD-6C7D-82B0-DE92-A18EBB2A6E62}"/>
              </a:ext>
            </a:extLst>
          </p:cNvPr>
          <p:cNvSpPr txBox="1"/>
          <p:nvPr/>
        </p:nvSpPr>
        <p:spPr>
          <a:xfrm>
            <a:off x="742950" y="2710512"/>
            <a:ext cx="10382250" cy="923330"/>
          </a:xfrm>
          <a:prstGeom prst="rect">
            <a:avLst/>
          </a:prstGeom>
          <a:noFill/>
        </p:spPr>
        <p:txBody>
          <a:bodyPr wrap="square">
            <a:spAutoFit/>
          </a:bodyPr>
          <a:lstStyle/>
          <a:p>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Mourn: Seeing  </a:t>
            </a:r>
            <a:r>
              <a:rPr lang="en-US" sz="5400" u="sng"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YOUR SIN</a:t>
            </a: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Rightly</a:t>
            </a:r>
          </a:p>
        </p:txBody>
      </p:sp>
      <p:sp>
        <p:nvSpPr>
          <p:cNvPr id="4" name="TextBox 3">
            <a:extLst>
              <a:ext uri="{FF2B5EF4-FFF2-40B4-BE49-F238E27FC236}">
                <a16:creationId xmlns:a16="http://schemas.microsoft.com/office/drawing/2014/main" id="{8D48FF17-93A1-6D92-6B2C-C2FFE15F0AD1}"/>
              </a:ext>
            </a:extLst>
          </p:cNvPr>
          <p:cNvSpPr txBox="1"/>
          <p:nvPr/>
        </p:nvSpPr>
        <p:spPr>
          <a:xfrm>
            <a:off x="742950" y="4414126"/>
            <a:ext cx="10382250" cy="923330"/>
          </a:xfrm>
          <a:prstGeom prst="rect">
            <a:avLst/>
          </a:prstGeom>
          <a:noFill/>
        </p:spPr>
        <p:txBody>
          <a:bodyPr wrap="square">
            <a:spAutoFit/>
          </a:bodyPr>
          <a:lstStyle/>
          <a:p>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Meekness: Seeing  </a:t>
            </a:r>
            <a:r>
              <a:rPr lang="en-US" sz="5400" u="sng"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GOD</a:t>
            </a: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Rightly</a:t>
            </a:r>
          </a:p>
        </p:txBody>
      </p:sp>
    </p:spTree>
    <p:extLst>
      <p:ext uri="{BB962C8B-B14F-4D97-AF65-F5344CB8AC3E}">
        <p14:creationId xmlns:p14="http://schemas.microsoft.com/office/powerpoint/2010/main" val="2727969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A5F95-9C21-1B1D-953F-768E6D9056E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7F35528-5059-29E7-776B-017A63018D95}"/>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1558489D-72CA-0454-485C-C92036763342}"/>
              </a:ext>
            </a:extLst>
          </p:cNvPr>
          <p:cNvSpPr txBox="1"/>
          <p:nvPr/>
        </p:nvSpPr>
        <p:spPr>
          <a:xfrm rot="21328682">
            <a:off x="1302396" y="2127693"/>
            <a:ext cx="10177893" cy="2585323"/>
          </a:xfrm>
          <a:prstGeom prst="rect">
            <a:avLst/>
          </a:prstGeom>
          <a:noFill/>
        </p:spPr>
        <p:txBody>
          <a:bodyPr wrap="square">
            <a:spAutoFit/>
          </a:bodyPr>
          <a:lstStyle/>
          <a:p>
            <a:r>
              <a:rPr lang="en-US" sz="5400" b="1" baseline="30000" dirty="0">
                <a:effectLst/>
                <a:latin typeface="+mn-lt"/>
                <a:ea typeface="Times New Roman" panose="02020603050405020304" pitchFamily="18" charset="0"/>
                <a:cs typeface="Source Sans Pro" panose="020B0503030403020204" pitchFamily="34" charset="0"/>
              </a:rPr>
              <a:t>3</a:t>
            </a:r>
            <a:r>
              <a:rPr lang="en-US" sz="5400" b="1" dirty="0">
                <a:effectLst/>
                <a:latin typeface="+mn-lt"/>
                <a:ea typeface="Times New Roman" panose="02020603050405020304" pitchFamily="18" charset="0"/>
                <a:cs typeface="Source Sans Pro" panose="020B0503030403020204" pitchFamily="34" charset="0"/>
              </a:rPr>
              <a:t> “Blessed are the poor in spirit, for theirs is the kingdom of heaven. </a:t>
            </a:r>
            <a:endParaRPr lang="en-US" sz="5400" b="1" dirty="0"/>
          </a:p>
        </p:txBody>
      </p:sp>
    </p:spTree>
    <p:extLst>
      <p:ext uri="{BB962C8B-B14F-4D97-AF65-F5344CB8AC3E}">
        <p14:creationId xmlns:p14="http://schemas.microsoft.com/office/powerpoint/2010/main" val="38422257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F9087-4605-BD4A-51A7-0F48607023A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4BC3439E-0612-B443-6B15-38112D309788}"/>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1EF4E2B0-2148-5652-E67E-7123143478CA}"/>
              </a:ext>
            </a:extLst>
          </p:cNvPr>
          <p:cNvSpPr txBox="1"/>
          <p:nvPr/>
        </p:nvSpPr>
        <p:spPr>
          <a:xfrm rot="21328682">
            <a:off x="1302396" y="2127693"/>
            <a:ext cx="10177893" cy="2585323"/>
          </a:xfrm>
          <a:prstGeom prst="rect">
            <a:avLst/>
          </a:prstGeom>
          <a:noFill/>
        </p:spPr>
        <p:txBody>
          <a:bodyPr wrap="square">
            <a:spAutoFit/>
          </a:bodyPr>
          <a:lstStyle/>
          <a:p>
            <a:r>
              <a:rPr lang="en-US" sz="5400" b="1" baseline="30000" dirty="0">
                <a:ea typeface="Times New Roman" panose="02020603050405020304" pitchFamily="18" charset="0"/>
                <a:cs typeface="Source Sans Pro" panose="020B0503030403020204" pitchFamily="34" charset="0"/>
              </a:rPr>
              <a:t>4</a:t>
            </a:r>
            <a:r>
              <a:rPr lang="en-US" sz="5400" b="1" dirty="0">
                <a:effectLst/>
                <a:latin typeface="+mn-lt"/>
                <a:ea typeface="Times New Roman" panose="02020603050405020304" pitchFamily="18" charset="0"/>
                <a:cs typeface="Source Sans Pro" panose="020B0503030403020204" pitchFamily="34" charset="0"/>
              </a:rPr>
              <a:t> “Blessed are those who mourn, for they shall be comforted. </a:t>
            </a:r>
            <a:endParaRPr lang="en-US" sz="5400" b="1" dirty="0"/>
          </a:p>
        </p:txBody>
      </p:sp>
    </p:spTree>
    <p:extLst>
      <p:ext uri="{BB962C8B-B14F-4D97-AF65-F5344CB8AC3E}">
        <p14:creationId xmlns:p14="http://schemas.microsoft.com/office/powerpoint/2010/main" val="5190160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F64EDF-30CA-5824-5480-7E3C6EBEA36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A5DE93A-F550-0D54-95EC-7B03094E7496}"/>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3E71981D-4DF8-6967-19D9-54776F8FD459}"/>
              </a:ext>
            </a:extLst>
          </p:cNvPr>
          <p:cNvSpPr txBox="1"/>
          <p:nvPr/>
        </p:nvSpPr>
        <p:spPr>
          <a:xfrm rot="21328682">
            <a:off x="1302396" y="2543191"/>
            <a:ext cx="10177893" cy="1754326"/>
          </a:xfrm>
          <a:prstGeom prst="rect">
            <a:avLst/>
          </a:prstGeom>
          <a:noFill/>
        </p:spPr>
        <p:txBody>
          <a:bodyPr wrap="square">
            <a:spAutoFit/>
          </a:bodyPr>
          <a:lstStyle/>
          <a:p>
            <a:r>
              <a:rPr lang="en-US" sz="5400" b="1" baseline="30000" dirty="0">
                <a:effectLst/>
                <a:latin typeface="+mn-lt"/>
                <a:ea typeface="Times New Roman" panose="02020603050405020304" pitchFamily="18" charset="0"/>
                <a:cs typeface="Source Sans Pro" panose="020B0503030403020204" pitchFamily="34" charset="0"/>
              </a:rPr>
              <a:t>5</a:t>
            </a:r>
            <a:r>
              <a:rPr lang="en-US" sz="5400" b="1" dirty="0">
                <a:effectLst/>
                <a:latin typeface="+mn-lt"/>
                <a:ea typeface="Times New Roman" panose="02020603050405020304" pitchFamily="18" charset="0"/>
                <a:cs typeface="Source Sans Pro" panose="020B0503030403020204" pitchFamily="34" charset="0"/>
              </a:rPr>
              <a:t> “Blessed are the meek, for they shall inherit the earth. </a:t>
            </a:r>
            <a:endParaRPr lang="en-US" sz="5400" b="1" dirty="0"/>
          </a:p>
        </p:txBody>
      </p:sp>
    </p:spTree>
    <p:extLst>
      <p:ext uri="{BB962C8B-B14F-4D97-AF65-F5344CB8AC3E}">
        <p14:creationId xmlns:p14="http://schemas.microsoft.com/office/powerpoint/2010/main" val="1813752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DFB82-85A4-07CC-B7B0-E0E0670D9EA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D3848050-B309-CAAE-7C31-A6F28C966D6E}"/>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9E9E616D-9D93-08BF-6794-C4082F2E2C1E}"/>
              </a:ext>
            </a:extLst>
          </p:cNvPr>
          <p:cNvSpPr txBox="1"/>
          <p:nvPr/>
        </p:nvSpPr>
        <p:spPr>
          <a:xfrm rot="21328682">
            <a:off x="1397646" y="1864595"/>
            <a:ext cx="10177893" cy="3416320"/>
          </a:xfrm>
          <a:prstGeom prst="rect">
            <a:avLst/>
          </a:prstGeom>
          <a:noFill/>
        </p:spPr>
        <p:txBody>
          <a:bodyPr wrap="square">
            <a:spAutoFit/>
          </a:bodyPr>
          <a:lstStyle/>
          <a:p>
            <a:r>
              <a:rPr lang="en-US" sz="5400" b="1" baseline="30000" dirty="0">
                <a:ea typeface="Times New Roman" panose="02020603050405020304" pitchFamily="18" charset="0"/>
                <a:cs typeface="Source Sans Pro" panose="020B0503030403020204" pitchFamily="34" charset="0"/>
              </a:rPr>
              <a:t>6</a:t>
            </a:r>
            <a:r>
              <a:rPr lang="en-US" sz="5400" b="1" dirty="0">
                <a:effectLst/>
                <a:latin typeface="+mn-lt"/>
                <a:ea typeface="Times New Roman" panose="02020603050405020304" pitchFamily="18" charset="0"/>
                <a:cs typeface="Source Sans Pro" panose="020B0503030403020204" pitchFamily="34" charset="0"/>
              </a:rPr>
              <a:t> “Blessed are those who hunger and thirst for righteousness, for they shall be satisfied.  </a:t>
            </a:r>
            <a:endParaRPr lang="en-US" sz="5400" b="1" dirty="0"/>
          </a:p>
        </p:txBody>
      </p:sp>
    </p:spTree>
    <p:extLst>
      <p:ext uri="{BB962C8B-B14F-4D97-AF65-F5344CB8AC3E}">
        <p14:creationId xmlns:p14="http://schemas.microsoft.com/office/powerpoint/2010/main" val="14349334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81E36-102E-1BAE-844C-AF10B7E7E986}"/>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47CB6ED-FE75-26EF-62F7-5016BE67E56D}"/>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7116B08A-DC9A-C3CF-34A3-11C7967FB962}"/>
              </a:ext>
            </a:extLst>
          </p:cNvPr>
          <p:cNvSpPr txBox="1"/>
          <p:nvPr/>
        </p:nvSpPr>
        <p:spPr>
          <a:xfrm rot="21328682">
            <a:off x="1397646" y="2695592"/>
            <a:ext cx="10177893" cy="1754326"/>
          </a:xfrm>
          <a:prstGeom prst="rect">
            <a:avLst/>
          </a:prstGeom>
          <a:noFill/>
        </p:spPr>
        <p:txBody>
          <a:bodyPr wrap="square">
            <a:spAutoFit/>
          </a:bodyPr>
          <a:lstStyle/>
          <a:p>
            <a:r>
              <a:rPr lang="en-US" sz="5400" b="1" baseline="30000" dirty="0">
                <a:effectLst/>
                <a:latin typeface="+mn-lt"/>
                <a:ea typeface="Times New Roman" panose="02020603050405020304" pitchFamily="18" charset="0"/>
                <a:cs typeface="Source Sans Pro" panose="020B0503030403020204" pitchFamily="34" charset="0"/>
              </a:rPr>
              <a:t>7</a:t>
            </a:r>
            <a:r>
              <a:rPr lang="en-US" sz="5400" b="1" dirty="0">
                <a:effectLst/>
                <a:latin typeface="+mn-lt"/>
                <a:ea typeface="Times New Roman" panose="02020603050405020304" pitchFamily="18" charset="0"/>
                <a:cs typeface="Source Sans Pro" panose="020B0503030403020204" pitchFamily="34" charset="0"/>
              </a:rPr>
              <a:t> “Blessed are the merciful, for they shall receive mercy.  </a:t>
            </a:r>
            <a:endParaRPr lang="en-US" sz="5400" b="1" dirty="0"/>
          </a:p>
        </p:txBody>
      </p:sp>
    </p:spTree>
    <p:extLst>
      <p:ext uri="{BB962C8B-B14F-4D97-AF65-F5344CB8AC3E}">
        <p14:creationId xmlns:p14="http://schemas.microsoft.com/office/powerpoint/2010/main" val="4427674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EF0C1-5823-5865-62B3-F41A6884411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F9A9EBD-B7CB-E719-E8C5-4787C716D113}"/>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87B83204-B9DA-8556-7A15-3AB33A130BA7}"/>
              </a:ext>
            </a:extLst>
          </p:cNvPr>
          <p:cNvSpPr txBox="1"/>
          <p:nvPr/>
        </p:nvSpPr>
        <p:spPr>
          <a:xfrm rot="21328682">
            <a:off x="1397646" y="2695592"/>
            <a:ext cx="10177893" cy="1754326"/>
          </a:xfrm>
          <a:prstGeom prst="rect">
            <a:avLst/>
          </a:prstGeom>
          <a:noFill/>
        </p:spPr>
        <p:txBody>
          <a:bodyPr wrap="square">
            <a:spAutoFit/>
          </a:bodyPr>
          <a:lstStyle/>
          <a:p>
            <a:r>
              <a:rPr lang="en-US" sz="5400" b="1" baseline="30000" dirty="0">
                <a:ea typeface="Times New Roman" panose="02020603050405020304" pitchFamily="18" charset="0"/>
                <a:cs typeface="Source Sans Pro" panose="020B0503030403020204" pitchFamily="34" charset="0"/>
              </a:rPr>
              <a:t>8</a:t>
            </a:r>
            <a:r>
              <a:rPr lang="en-US" sz="5400" b="1" dirty="0">
                <a:effectLst/>
                <a:latin typeface="+mn-lt"/>
                <a:ea typeface="Times New Roman" panose="02020603050405020304" pitchFamily="18" charset="0"/>
                <a:cs typeface="Source Sans Pro" panose="020B0503030403020204" pitchFamily="34" charset="0"/>
              </a:rPr>
              <a:t> “Blessed are the pure in heart, for the shall see God.  </a:t>
            </a:r>
            <a:endParaRPr lang="en-US" sz="5400" b="1" dirty="0"/>
          </a:p>
        </p:txBody>
      </p:sp>
    </p:spTree>
    <p:extLst>
      <p:ext uri="{BB962C8B-B14F-4D97-AF65-F5344CB8AC3E}">
        <p14:creationId xmlns:p14="http://schemas.microsoft.com/office/powerpoint/2010/main" val="19916236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3C436A-C301-DA15-4044-9237E50D5AEC}"/>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A92C629-D305-C42D-80AB-FC11E038E10C}"/>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BA5171CA-1FCF-F097-1546-6014C43A120B}"/>
              </a:ext>
            </a:extLst>
          </p:cNvPr>
          <p:cNvSpPr txBox="1"/>
          <p:nvPr/>
        </p:nvSpPr>
        <p:spPr>
          <a:xfrm rot="21328682">
            <a:off x="1397646" y="2280094"/>
            <a:ext cx="10177893" cy="2585323"/>
          </a:xfrm>
          <a:prstGeom prst="rect">
            <a:avLst/>
          </a:prstGeom>
          <a:noFill/>
        </p:spPr>
        <p:txBody>
          <a:bodyPr wrap="square">
            <a:spAutoFit/>
          </a:bodyPr>
          <a:lstStyle/>
          <a:p>
            <a:r>
              <a:rPr lang="en-US" sz="5400" b="1" baseline="30000" dirty="0">
                <a:effectLst/>
                <a:latin typeface="+mn-lt"/>
                <a:ea typeface="Times New Roman" panose="02020603050405020304" pitchFamily="18" charset="0"/>
                <a:cs typeface="Source Sans Pro" panose="020B0503030403020204" pitchFamily="34" charset="0"/>
              </a:rPr>
              <a:t>9</a:t>
            </a:r>
            <a:r>
              <a:rPr lang="en-US" sz="5400" b="1" dirty="0">
                <a:effectLst/>
                <a:latin typeface="+mn-lt"/>
                <a:ea typeface="Times New Roman" panose="02020603050405020304" pitchFamily="18" charset="0"/>
                <a:cs typeface="Source Sans Pro" panose="020B0503030403020204" pitchFamily="34" charset="0"/>
              </a:rPr>
              <a:t> “Blessed are the peacemakers, for they shall be called sons of God.  </a:t>
            </a:r>
            <a:endParaRPr lang="en-US" sz="5400" b="1" dirty="0"/>
          </a:p>
        </p:txBody>
      </p:sp>
    </p:spTree>
    <p:extLst>
      <p:ext uri="{BB962C8B-B14F-4D97-AF65-F5344CB8AC3E}">
        <p14:creationId xmlns:p14="http://schemas.microsoft.com/office/powerpoint/2010/main" val="5228397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B15903-820B-D010-BED9-BE5C3555E7F9}"/>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436ECA1-A000-0391-F4C7-E333277900CA}"/>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23F9999E-55D1-97AA-43E3-950D6B03EA4F}"/>
              </a:ext>
            </a:extLst>
          </p:cNvPr>
          <p:cNvSpPr txBox="1"/>
          <p:nvPr/>
        </p:nvSpPr>
        <p:spPr>
          <a:xfrm rot="21328682">
            <a:off x="1397646" y="1864596"/>
            <a:ext cx="10177893" cy="3416320"/>
          </a:xfrm>
          <a:prstGeom prst="rect">
            <a:avLst/>
          </a:prstGeom>
          <a:noFill/>
        </p:spPr>
        <p:txBody>
          <a:bodyPr wrap="square">
            <a:spAutoFit/>
          </a:bodyPr>
          <a:lstStyle/>
          <a:p>
            <a:r>
              <a:rPr lang="en-US" sz="5400" b="1" baseline="30000" dirty="0">
                <a:ea typeface="Times New Roman" panose="02020603050405020304" pitchFamily="18" charset="0"/>
                <a:cs typeface="Source Sans Pro" panose="020B0503030403020204" pitchFamily="34" charset="0"/>
              </a:rPr>
              <a:t>10</a:t>
            </a:r>
            <a:r>
              <a:rPr lang="en-US" sz="5400" b="1" dirty="0">
                <a:effectLst/>
                <a:latin typeface="+mn-lt"/>
                <a:ea typeface="Times New Roman" panose="02020603050405020304" pitchFamily="18" charset="0"/>
                <a:cs typeface="Source Sans Pro" panose="020B0503030403020204" pitchFamily="34" charset="0"/>
              </a:rPr>
              <a:t> “Blessed are those who are persecuted for righteousness’ sake, for theirs is the kingdom of heaven.  </a:t>
            </a:r>
            <a:endParaRPr lang="en-US" sz="5400" b="1" dirty="0"/>
          </a:p>
        </p:txBody>
      </p:sp>
    </p:spTree>
    <p:extLst>
      <p:ext uri="{BB962C8B-B14F-4D97-AF65-F5344CB8AC3E}">
        <p14:creationId xmlns:p14="http://schemas.microsoft.com/office/powerpoint/2010/main" val="15028282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EBE8313-5E72-15F3-3D75-AB8C729D2A7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70169A-DE8B-6B88-409C-B7BC899A824A}"/>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D8043BA6-9B51-BE0C-4DD4-A5106B578240}"/>
              </a:ext>
            </a:extLst>
          </p:cNvPr>
          <p:cNvSpPr txBox="1"/>
          <p:nvPr/>
        </p:nvSpPr>
        <p:spPr>
          <a:xfrm>
            <a:off x="1143000" y="484383"/>
            <a:ext cx="10382250" cy="923330"/>
          </a:xfrm>
          <a:prstGeom prst="rect">
            <a:avLst/>
          </a:prstGeom>
          <a:noFill/>
        </p:spPr>
        <p:txBody>
          <a:bodyPr wrap="square">
            <a:spAutoFit/>
          </a:bodyPr>
          <a:lstStyle/>
          <a:p>
            <a:r>
              <a:rPr lang="en-US" sz="5400" b="1" dirty="0">
                <a:solidFill>
                  <a:schemeClr val="bg1"/>
                </a:solidFill>
              </a:rPr>
              <a:t>The Setting</a:t>
            </a:r>
            <a:endParaRPr lang="en-US" sz="36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26373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71E3388-8F6D-B70C-052C-1FA153B6711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6FC336-1B70-B83E-7A0F-3F78C93EAC59}"/>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23A4A1BC-EE4E-D71A-EE5F-7E404BB204E9}"/>
              </a:ext>
            </a:extLst>
          </p:cNvPr>
          <p:cNvSpPr txBox="1"/>
          <p:nvPr/>
        </p:nvSpPr>
        <p:spPr>
          <a:xfrm>
            <a:off x="1143000" y="484383"/>
            <a:ext cx="10382250" cy="923330"/>
          </a:xfrm>
          <a:prstGeom prst="rect">
            <a:avLst/>
          </a:prstGeom>
          <a:noFill/>
        </p:spPr>
        <p:txBody>
          <a:bodyPr wrap="square">
            <a:spAutoFit/>
          </a:bodyPr>
          <a:lstStyle/>
          <a:p>
            <a:r>
              <a:rPr lang="en-US" sz="5400" b="1" dirty="0">
                <a:solidFill>
                  <a:schemeClr val="bg1"/>
                </a:solidFill>
              </a:rPr>
              <a:t>The Setting</a:t>
            </a:r>
            <a:endParaRPr lang="en-US" sz="36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8075F8E7-99D4-6E97-88FD-3AE75FAD2528}"/>
              </a:ext>
            </a:extLst>
          </p:cNvPr>
          <p:cNvSpPr txBox="1"/>
          <p:nvPr/>
        </p:nvSpPr>
        <p:spPr>
          <a:xfrm>
            <a:off x="1289957" y="1661222"/>
            <a:ext cx="10382250" cy="707886"/>
          </a:xfrm>
          <a:prstGeom prst="rect">
            <a:avLst/>
          </a:prstGeom>
          <a:noFill/>
        </p:spPr>
        <p:txBody>
          <a:bodyPr wrap="square">
            <a:spAutoFit/>
          </a:bodyPr>
          <a:lstStyle/>
          <a:p>
            <a:r>
              <a:rPr lang="en-US" sz="4000" b="1" dirty="0">
                <a:solidFill>
                  <a:schemeClr val="bg1"/>
                </a:solidFill>
              </a:rPr>
              <a:t>The Pharisees:	 A  </a:t>
            </a:r>
            <a:r>
              <a:rPr lang="en-US" sz="4000" b="1" u="sng" dirty="0">
                <a:solidFill>
                  <a:schemeClr val="bg1"/>
                </a:solidFill>
              </a:rPr>
              <a:t>Mosaic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333397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A6FEBDB-DD68-400C-7611-CBC837EF55A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9DDDD1E-65F1-FF9D-8390-31D1CB77D282}"/>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FE647FCC-62C2-BB5B-6100-57A0AB2627FC}"/>
              </a:ext>
            </a:extLst>
          </p:cNvPr>
          <p:cNvSpPr txBox="1"/>
          <p:nvPr/>
        </p:nvSpPr>
        <p:spPr>
          <a:xfrm>
            <a:off x="1143000" y="484383"/>
            <a:ext cx="10382250" cy="923330"/>
          </a:xfrm>
          <a:prstGeom prst="rect">
            <a:avLst/>
          </a:prstGeom>
          <a:noFill/>
        </p:spPr>
        <p:txBody>
          <a:bodyPr wrap="square">
            <a:spAutoFit/>
          </a:bodyPr>
          <a:lstStyle/>
          <a:p>
            <a:r>
              <a:rPr lang="en-US" sz="5400" b="1" dirty="0">
                <a:solidFill>
                  <a:schemeClr val="bg1"/>
                </a:solidFill>
              </a:rPr>
              <a:t>The Setting</a:t>
            </a:r>
            <a:endParaRPr lang="en-US" sz="36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2E608DFD-FBB7-A8F7-C6FD-2A59555C58B0}"/>
              </a:ext>
            </a:extLst>
          </p:cNvPr>
          <p:cNvSpPr txBox="1"/>
          <p:nvPr/>
        </p:nvSpPr>
        <p:spPr>
          <a:xfrm>
            <a:off x="1289957" y="1579572"/>
            <a:ext cx="10382250" cy="707886"/>
          </a:xfrm>
          <a:prstGeom prst="rect">
            <a:avLst/>
          </a:prstGeom>
          <a:noFill/>
        </p:spPr>
        <p:txBody>
          <a:bodyPr wrap="square">
            <a:spAutoFit/>
          </a:bodyPr>
          <a:lstStyle/>
          <a:p>
            <a:r>
              <a:rPr lang="en-US" sz="4000" b="1" dirty="0">
                <a:solidFill>
                  <a:schemeClr val="bg1"/>
                </a:solidFill>
              </a:rPr>
              <a:t>The Pharisees:	 A </a:t>
            </a:r>
            <a:r>
              <a:rPr lang="en-US" sz="4000" b="1" u="sng" dirty="0">
                <a:solidFill>
                  <a:schemeClr val="bg1"/>
                </a:solidFill>
              </a:rPr>
              <a:t>Mosaic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FBDA9938-36F1-CC27-6FE4-1B74AF1CAA16}"/>
              </a:ext>
            </a:extLst>
          </p:cNvPr>
          <p:cNvSpPr txBox="1"/>
          <p:nvPr/>
        </p:nvSpPr>
        <p:spPr>
          <a:xfrm>
            <a:off x="1289957" y="2607628"/>
            <a:ext cx="10382250" cy="707886"/>
          </a:xfrm>
          <a:prstGeom prst="rect">
            <a:avLst/>
          </a:prstGeom>
          <a:noFill/>
        </p:spPr>
        <p:txBody>
          <a:bodyPr wrap="square">
            <a:spAutoFit/>
          </a:bodyPr>
          <a:lstStyle/>
          <a:p>
            <a:r>
              <a:rPr lang="en-US" sz="4000" b="1" dirty="0">
                <a:solidFill>
                  <a:schemeClr val="bg1"/>
                </a:solidFill>
              </a:rPr>
              <a:t>The Sadducees: A </a:t>
            </a:r>
            <a:r>
              <a:rPr lang="en-US" sz="4000" b="1" u="sng" dirty="0">
                <a:solidFill>
                  <a:schemeClr val="bg1"/>
                </a:solidFill>
              </a:rPr>
              <a:t>Materialistic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84625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85D78FE-EF0C-86AF-7B6F-52E3143E9E7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FF1290B-4FDF-BF4D-22B8-FE8F674530BF}"/>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19C74EA8-59B2-2F86-B760-DF8B438905AD}"/>
              </a:ext>
            </a:extLst>
          </p:cNvPr>
          <p:cNvSpPr txBox="1"/>
          <p:nvPr/>
        </p:nvSpPr>
        <p:spPr>
          <a:xfrm>
            <a:off x="1143000" y="484383"/>
            <a:ext cx="10382250" cy="923330"/>
          </a:xfrm>
          <a:prstGeom prst="rect">
            <a:avLst/>
          </a:prstGeom>
          <a:noFill/>
        </p:spPr>
        <p:txBody>
          <a:bodyPr wrap="square">
            <a:spAutoFit/>
          </a:bodyPr>
          <a:lstStyle/>
          <a:p>
            <a:r>
              <a:rPr lang="en-US" sz="5400" b="1" dirty="0">
                <a:solidFill>
                  <a:schemeClr val="bg1"/>
                </a:solidFill>
              </a:rPr>
              <a:t>The Setting</a:t>
            </a:r>
            <a:endParaRPr lang="en-US" sz="36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088CC549-C588-F760-D63C-A9D7C4B935AC}"/>
              </a:ext>
            </a:extLst>
          </p:cNvPr>
          <p:cNvSpPr txBox="1"/>
          <p:nvPr/>
        </p:nvSpPr>
        <p:spPr>
          <a:xfrm>
            <a:off x="1289957" y="1579572"/>
            <a:ext cx="10382250" cy="707886"/>
          </a:xfrm>
          <a:prstGeom prst="rect">
            <a:avLst/>
          </a:prstGeom>
          <a:noFill/>
        </p:spPr>
        <p:txBody>
          <a:bodyPr wrap="square">
            <a:spAutoFit/>
          </a:bodyPr>
          <a:lstStyle/>
          <a:p>
            <a:r>
              <a:rPr lang="en-US" sz="4000" b="1" dirty="0">
                <a:solidFill>
                  <a:schemeClr val="bg1"/>
                </a:solidFill>
              </a:rPr>
              <a:t>The Pharisees:	  A </a:t>
            </a:r>
            <a:r>
              <a:rPr lang="en-US" sz="4000" b="1" u="sng" dirty="0">
                <a:solidFill>
                  <a:schemeClr val="bg1"/>
                </a:solidFill>
              </a:rPr>
              <a:t>Mosaic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52DE7F9-7908-2364-7CC0-9EB561BAD2E9}"/>
              </a:ext>
            </a:extLst>
          </p:cNvPr>
          <p:cNvSpPr txBox="1"/>
          <p:nvPr/>
        </p:nvSpPr>
        <p:spPr>
          <a:xfrm>
            <a:off x="1289957" y="2607628"/>
            <a:ext cx="10382250" cy="707886"/>
          </a:xfrm>
          <a:prstGeom prst="rect">
            <a:avLst/>
          </a:prstGeom>
          <a:noFill/>
        </p:spPr>
        <p:txBody>
          <a:bodyPr wrap="square">
            <a:spAutoFit/>
          </a:bodyPr>
          <a:lstStyle/>
          <a:p>
            <a:r>
              <a:rPr lang="en-US" sz="4000" b="1" dirty="0">
                <a:solidFill>
                  <a:schemeClr val="bg1"/>
                </a:solidFill>
              </a:rPr>
              <a:t>The Sadducees:  A </a:t>
            </a:r>
            <a:r>
              <a:rPr lang="en-US" sz="4000" b="1" u="sng" dirty="0">
                <a:solidFill>
                  <a:schemeClr val="bg1"/>
                </a:solidFill>
              </a:rPr>
              <a:t>Materialistic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21097622-EE78-73E5-5DAB-294FC9078FDC}"/>
              </a:ext>
            </a:extLst>
          </p:cNvPr>
          <p:cNvSpPr txBox="1"/>
          <p:nvPr/>
        </p:nvSpPr>
        <p:spPr>
          <a:xfrm>
            <a:off x="1289957" y="3675972"/>
            <a:ext cx="10382250" cy="707886"/>
          </a:xfrm>
          <a:prstGeom prst="rect">
            <a:avLst/>
          </a:prstGeom>
          <a:noFill/>
        </p:spPr>
        <p:txBody>
          <a:bodyPr wrap="square">
            <a:spAutoFit/>
          </a:bodyPr>
          <a:lstStyle/>
          <a:p>
            <a:r>
              <a:rPr lang="en-US" sz="4000" b="1" dirty="0">
                <a:solidFill>
                  <a:schemeClr val="bg1"/>
                </a:solidFill>
              </a:rPr>
              <a:t>The Zealots:	 A </a:t>
            </a:r>
            <a:r>
              <a:rPr lang="en-US" sz="4000" b="1" u="sng" dirty="0">
                <a:solidFill>
                  <a:schemeClr val="bg1"/>
                </a:solidFill>
              </a:rPr>
              <a:t>Militant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656609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DE68965-90DC-8A71-20C6-C48E6A97FED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4E91A59-E310-EA0D-E2AF-2323D63ADAEC}"/>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9D896996-773D-CD2A-3D65-6E0514D7D565}"/>
              </a:ext>
            </a:extLst>
          </p:cNvPr>
          <p:cNvSpPr txBox="1"/>
          <p:nvPr/>
        </p:nvSpPr>
        <p:spPr>
          <a:xfrm>
            <a:off x="1143000" y="484383"/>
            <a:ext cx="10382250" cy="923330"/>
          </a:xfrm>
          <a:prstGeom prst="rect">
            <a:avLst/>
          </a:prstGeom>
          <a:noFill/>
        </p:spPr>
        <p:txBody>
          <a:bodyPr wrap="square">
            <a:spAutoFit/>
          </a:bodyPr>
          <a:lstStyle/>
          <a:p>
            <a:r>
              <a:rPr lang="en-US" sz="5400" b="1" dirty="0">
                <a:solidFill>
                  <a:schemeClr val="bg1"/>
                </a:solidFill>
              </a:rPr>
              <a:t>The Setting</a:t>
            </a:r>
            <a:endParaRPr lang="en-US" sz="36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2" name="TextBox 1">
            <a:extLst>
              <a:ext uri="{FF2B5EF4-FFF2-40B4-BE49-F238E27FC236}">
                <a16:creationId xmlns:a16="http://schemas.microsoft.com/office/drawing/2014/main" id="{C5B92991-5E9B-FE0C-68A0-8D1706D15F18}"/>
              </a:ext>
            </a:extLst>
          </p:cNvPr>
          <p:cNvSpPr txBox="1"/>
          <p:nvPr/>
        </p:nvSpPr>
        <p:spPr>
          <a:xfrm>
            <a:off x="1289957" y="1579572"/>
            <a:ext cx="10382250" cy="707886"/>
          </a:xfrm>
          <a:prstGeom prst="rect">
            <a:avLst/>
          </a:prstGeom>
          <a:noFill/>
        </p:spPr>
        <p:txBody>
          <a:bodyPr wrap="square">
            <a:spAutoFit/>
          </a:bodyPr>
          <a:lstStyle/>
          <a:p>
            <a:r>
              <a:rPr lang="en-US" sz="4000" b="1" dirty="0">
                <a:solidFill>
                  <a:schemeClr val="bg1"/>
                </a:solidFill>
              </a:rPr>
              <a:t>The Pharisees:	  A </a:t>
            </a:r>
            <a:r>
              <a:rPr lang="en-US" sz="4000" b="1" u="sng" dirty="0">
                <a:solidFill>
                  <a:schemeClr val="bg1"/>
                </a:solidFill>
              </a:rPr>
              <a:t>Mosaic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A2DDD26A-F641-92FA-BD07-CB68BB8BA515}"/>
              </a:ext>
            </a:extLst>
          </p:cNvPr>
          <p:cNvSpPr txBox="1"/>
          <p:nvPr/>
        </p:nvSpPr>
        <p:spPr>
          <a:xfrm>
            <a:off x="1289957" y="2607628"/>
            <a:ext cx="10382250" cy="707886"/>
          </a:xfrm>
          <a:prstGeom prst="rect">
            <a:avLst/>
          </a:prstGeom>
          <a:noFill/>
        </p:spPr>
        <p:txBody>
          <a:bodyPr wrap="square">
            <a:spAutoFit/>
          </a:bodyPr>
          <a:lstStyle/>
          <a:p>
            <a:r>
              <a:rPr lang="en-US" sz="4000" b="1" dirty="0">
                <a:solidFill>
                  <a:schemeClr val="bg1"/>
                </a:solidFill>
              </a:rPr>
              <a:t>The Sadducees:  A </a:t>
            </a:r>
            <a:r>
              <a:rPr lang="en-US" sz="4000" b="1" u="sng" dirty="0">
                <a:solidFill>
                  <a:schemeClr val="bg1"/>
                </a:solidFill>
              </a:rPr>
              <a:t>Materialistic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B8394C31-3C09-57E3-1743-CAE0F7D7DAC6}"/>
              </a:ext>
            </a:extLst>
          </p:cNvPr>
          <p:cNvSpPr txBox="1"/>
          <p:nvPr/>
        </p:nvSpPr>
        <p:spPr>
          <a:xfrm>
            <a:off x="1289957" y="3675972"/>
            <a:ext cx="10382250" cy="707886"/>
          </a:xfrm>
          <a:prstGeom prst="rect">
            <a:avLst/>
          </a:prstGeom>
          <a:noFill/>
        </p:spPr>
        <p:txBody>
          <a:bodyPr wrap="square">
            <a:spAutoFit/>
          </a:bodyPr>
          <a:lstStyle/>
          <a:p>
            <a:r>
              <a:rPr lang="en-US" sz="4000" b="1" dirty="0">
                <a:solidFill>
                  <a:schemeClr val="bg1"/>
                </a:solidFill>
              </a:rPr>
              <a:t>The Zealots:	  A </a:t>
            </a:r>
            <a:r>
              <a:rPr lang="en-US" sz="4000" b="1" u="sng" dirty="0">
                <a:solidFill>
                  <a:schemeClr val="bg1"/>
                </a:solidFill>
              </a:rPr>
              <a:t>Militant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564F17E9-CA59-2535-B66F-9BE1BFD41EF0}"/>
              </a:ext>
            </a:extLst>
          </p:cNvPr>
          <p:cNvSpPr txBox="1"/>
          <p:nvPr/>
        </p:nvSpPr>
        <p:spPr>
          <a:xfrm>
            <a:off x="1289957" y="4793255"/>
            <a:ext cx="10382250" cy="707886"/>
          </a:xfrm>
          <a:prstGeom prst="rect">
            <a:avLst/>
          </a:prstGeom>
          <a:noFill/>
        </p:spPr>
        <p:txBody>
          <a:bodyPr wrap="square">
            <a:spAutoFit/>
          </a:bodyPr>
          <a:lstStyle/>
          <a:p>
            <a:r>
              <a:rPr lang="en-US" sz="4000" b="1" dirty="0">
                <a:solidFill>
                  <a:schemeClr val="bg1"/>
                </a:solidFill>
              </a:rPr>
              <a:t>The Essenes:	  A </a:t>
            </a:r>
            <a:r>
              <a:rPr lang="en-US" sz="4000" b="1" u="sng" dirty="0">
                <a:solidFill>
                  <a:schemeClr val="bg1"/>
                </a:solidFill>
              </a:rPr>
              <a:t>Separate </a:t>
            </a:r>
            <a:r>
              <a:rPr lang="en-US" sz="4000" b="1" dirty="0">
                <a:solidFill>
                  <a:schemeClr val="bg1"/>
                </a:solidFill>
              </a:rPr>
              <a:t> Messiah</a:t>
            </a:r>
            <a:endParaRPr lang="en-US" sz="2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53080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14AB225-5FDC-72E3-B954-28CA2356D01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FE16BE7-F6AB-17A1-7FBA-F0D93E0E46C6}"/>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61CEF293-E8DB-F13C-0FFE-21666D364B2B}"/>
              </a:ext>
            </a:extLst>
          </p:cNvPr>
          <p:cNvSpPr txBox="1"/>
          <p:nvPr/>
        </p:nvSpPr>
        <p:spPr>
          <a:xfrm>
            <a:off x="1143000" y="884493"/>
            <a:ext cx="10382250" cy="4616648"/>
          </a:xfrm>
          <a:prstGeom prst="rect">
            <a:avLst/>
          </a:prstGeom>
          <a:noFill/>
        </p:spPr>
        <p:txBody>
          <a:bodyPr wrap="square">
            <a:spAutoFit/>
          </a:bodyPr>
          <a:lstStyle/>
          <a:p>
            <a:r>
              <a:rPr lang="en-US" sz="4800" dirty="0">
                <a:solidFill>
                  <a:schemeClr val="bg1"/>
                </a:solidFill>
              </a:rPr>
              <a:t>“Behold, your king is coming to you; righteous and having salvation is he, </a:t>
            </a:r>
            <a:r>
              <a:rPr lang="en-US" sz="4800" b="1" dirty="0">
                <a:solidFill>
                  <a:schemeClr val="bg1"/>
                </a:solidFill>
              </a:rPr>
              <a:t>humble and mounted on a donkey</a:t>
            </a:r>
            <a:r>
              <a:rPr lang="en-US" sz="4800" dirty="0">
                <a:solidFill>
                  <a:schemeClr val="bg1"/>
                </a:solidFill>
              </a:rPr>
              <a:t>, on a colt, the foal of a donkey.”</a:t>
            </a:r>
          </a:p>
          <a:p>
            <a:r>
              <a:rPr lang="en-US" sz="3600" dirty="0">
                <a:solidFill>
                  <a:schemeClr val="bg1"/>
                </a:solidFill>
              </a:rPr>
              <a:t> </a:t>
            </a:r>
            <a:endParaRPr lang="en-US" dirty="0">
              <a:solidFill>
                <a:schemeClr val="bg1"/>
              </a:solidFill>
            </a:endParaRPr>
          </a:p>
          <a:p>
            <a:br>
              <a:rPr lang="en-US" dirty="0">
                <a:solidFill>
                  <a:schemeClr val="bg1"/>
                </a:solidFill>
              </a:rPr>
            </a:br>
            <a:r>
              <a:rPr lang="en-US" dirty="0">
                <a:solidFill>
                  <a:schemeClr val="bg1"/>
                </a:solidFill>
              </a:rPr>
              <a:t>						</a:t>
            </a:r>
            <a:r>
              <a:rPr lang="en-US" sz="4800" b="1" kern="100" dirty="0">
                <a:solidFill>
                  <a:schemeClr val="bg1"/>
                </a:solidFill>
                <a:ea typeface="Times New Roman" panose="02020603050405020304" pitchFamily="18" charset="0"/>
                <a:cs typeface="Times New Roman" panose="02020603050405020304" pitchFamily="18" charset="0"/>
              </a:rPr>
              <a:t>Zechariah 9:9</a:t>
            </a:r>
            <a:endParaRPr lang="en-US" sz="20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25924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7E7E3676-3B76-37E6-BF92-905A773C27F0}"/>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BA6E040-01BC-9CB0-52AF-504FA4BE4011}"/>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0E0460BC-5B81-1F1A-1609-35CAB3DE1FA9}"/>
              </a:ext>
            </a:extLst>
          </p:cNvPr>
          <p:cNvSpPr txBox="1"/>
          <p:nvPr/>
        </p:nvSpPr>
        <p:spPr>
          <a:xfrm>
            <a:off x="1143000" y="484383"/>
            <a:ext cx="10382250" cy="923330"/>
          </a:xfrm>
          <a:prstGeom prst="rect">
            <a:avLst/>
          </a:prstGeom>
          <a:noFill/>
        </p:spPr>
        <p:txBody>
          <a:bodyPr wrap="square">
            <a:spAutoFit/>
          </a:bodyPr>
          <a:lstStyle/>
          <a:p>
            <a:r>
              <a:rPr lang="en-US" sz="5400" b="1" dirty="0">
                <a:solidFill>
                  <a:schemeClr val="bg1"/>
                </a:solidFill>
              </a:rPr>
              <a:t>What Meekness Is– And Isn’t</a:t>
            </a:r>
            <a:endParaRPr lang="en-US" sz="36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076863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232AD4-9E8A-8E89-BF98-DF221950148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27A5450-7E21-8F76-9DE4-4AF51B87ACC9}"/>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A142BA5E-79AA-2A22-1DAC-872A444AB0A0}"/>
              </a:ext>
            </a:extLst>
          </p:cNvPr>
          <p:cNvSpPr txBox="1"/>
          <p:nvPr/>
        </p:nvSpPr>
        <p:spPr>
          <a:xfrm>
            <a:off x="1143000" y="484383"/>
            <a:ext cx="10382250" cy="923330"/>
          </a:xfrm>
          <a:prstGeom prst="rect">
            <a:avLst/>
          </a:prstGeom>
          <a:noFill/>
        </p:spPr>
        <p:txBody>
          <a:bodyPr wrap="square">
            <a:spAutoFit/>
          </a:bodyPr>
          <a:lstStyle/>
          <a:p>
            <a:r>
              <a:rPr lang="en-US" sz="5400" b="1" dirty="0">
                <a:solidFill>
                  <a:schemeClr val="bg1"/>
                </a:solidFill>
              </a:rPr>
              <a:t>What Meekness Is– And Isn’t</a:t>
            </a:r>
            <a:endParaRPr lang="en-US" sz="36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E2A82231-1C90-8C86-1E9F-812865892F97}"/>
              </a:ext>
            </a:extLst>
          </p:cNvPr>
          <p:cNvSpPr txBox="1"/>
          <p:nvPr/>
        </p:nvSpPr>
        <p:spPr>
          <a:xfrm>
            <a:off x="1143000" y="1913193"/>
            <a:ext cx="10382250" cy="3477875"/>
          </a:xfrm>
          <a:prstGeom prst="rect">
            <a:avLst/>
          </a:prstGeom>
          <a:noFill/>
        </p:spPr>
        <p:txBody>
          <a:bodyPr wrap="square">
            <a:spAutoFit/>
          </a:bodyPr>
          <a:lstStyle/>
          <a:p>
            <a:r>
              <a:rPr lang="en-US" sz="4400" b="1" dirty="0">
                <a:solidFill>
                  <a:schemeClr val="bg1"/>
                </a:solidFill>
              </a:rPr>
              <a:t>Take my yoke upon you, and learn from me, for I am gentle and lowly in heart, and you will find rest for your souls.</a:t>
            </a:r>
          </a:p>
          <a:p>
            <a:pPr algn="r"/>
            <a:endParaRPr lang="en-US" sz="4400" b="1" kern="100" dirty="0">
              <a:solidFill>
                <a:schemeClr val="bg1"/>
              </a:solidFill>
              <a:ea typeface="Times New Roman" panose="02020603050405020304" pitchFamily="18" charset="0"/>
              <a:cs typeface="Times New Roman" panose="02020603050405020304" pitchFamily="18" charset="0"/>
            </a:endParaRPr>
          </a:p>
          <a:p>
            <a:pPr algn="r"/>
            <a:r>
              <a:rPr lang="en-US" sz="4400" b="1" kern="100" dirty="0">
                <a:solidFill>
                  <a:schemeClr val="bg1"/>
                </a:solidFill>
                <a:ea typeface="Times New Roman" panose="02020603050405020304" pitchFamily="18" charset="0"/>
                <a:cs typeface="Times New Roman" panose="02020603050405020304" pitchFamily="18" charset="0"/>
              </a:rPr>
              <a:t>Matthew 11:29</a:t>
            </a:r>
            <a:endParaRPr lang="en-US"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362042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979C557-6F47-D407-D0C1-3EAE8EDEDC8E}"/>
            </a:ext>
          </a:extLst>
        </p:cNvPr>
        <p:cNvGrpSpPr/>
        <p:nvPr/>
      </p:nvGrpSpPr>
      <p:grpSpPr>
        <a:xfrm>
          <a:off x="0" y="0"/>
          <a:ext cx="0" cy="0"/>
          <a:chOff x="0" y="0"/>
          <a:chExt cx="0" cy="0"/>
        </a:xfrm>
      </p:grpSpPr>
      <p:pic>
        <p:nvPicPr>
          <p:cNvPr id="2" name="Picture 1" descr="No photo description available.">
            <a:extLst>
              <a:ext uri="{FF2B5EF4-FFF2-40B4-BE49-F238E27FC236}">
                <a16:creationId xmlns:a16="http://schemas.microsoft.com/office/drawing/2014/main" id="{7C87C95F-5143-A07F-92C4-15F78B8B697F}"/>
              </a:ext>
            </a:extLst>
          </p:cNvPr>
          <p:cNvPicPr>
            <a:picLocks noChangeAspect="1"/>
          </p:cNvPicPr>
          <p:nvPr/>
        </p:nvPicPr>
        <p:blipFill>
          <a:blip r:embed="rId2"/>
          <a:stretch>
            <a:fillRect/>
          </a:stretch>
        </p:blipFill>
        <p:spPr>
          <a:xfrm>
            <a:off x="711253" y="667884"/>
            <a:ext cx="4114800" cy="5143500"/>
          </a:xfrm>
          <a:prstGeom prst="rect">
            <a:avLst/>
          </a:prstGeom>
        </p:spPr>
      </p:pic>
      <p:pic>
        <p:nvPicPr>
          <p:cNvPr id="3" name="Picture 2">
            <a:extLst>
              <a:ext uri="{FF2B5EF4-FFF2-40B4-BE49-F238E27FC236}">
                <a16:creationId xmlns:a16="http://schemas.microsoft.com/office/drawing/2014/main" id="{7E115D55-2B6E-6ED3-E49F-121B2C87CF0E}"/>
              </a:ext>
            </a:extLst>
          </p:cNvPr>
          <p:cNvPicPr>
            <a:picLocks noChangeAspect="1"/>
          </p:cNvPicPr>
          <p:nvPr/>
        </p:nvPicPr>
        <p:blipFill>
          <a:blip r:embed="rId3"/>
          <a:stretch>
            <a:fillRect/>
          </a:stretch>
        </p:blipFill>
        <p:spPr>
          <a:xfrm>
            <a:off x="10058400" y="5501141"/>
            <a:ext cx="2133600" cy="1251189"/>
          </a:xfrm>
          <a:prstGeom prst="rect">
            <a:avLst/>
          </a:prstGeom>
        </p:spPr>
      </p:pic>
    </p:spTree>
    <p:extLst>
      <p:ext uri="{BB962C8B-B14F-4D97-AF65-F5344CB8AC3E}">
        <p14:creationId xmlns:p14="http://schemas.microsoft.com/office/powerpoint/2010/main" val="183793623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171BEB0-686B-89A3-429C-54EFD53B7290}"/>
            </a:ext>
          </a:extLst>
        </p:cNvPr>
        <p:cNvGrpSpPr/>
        <p:nvPr/>
      </p:nvGrpSpPr>
      <p:grpSpPr>
        <a:xfrm>
          <a:off x="0" y="0"/>
          <a:ext cx="0" cy="0"/>
          <a:chOff x="0" y="0"/>
          <a:chExt cx="0" cy="0"/>
        </a:xfrm>
      </p:grpSpPr>
      <p:pic>
        <p:nvPicPr>
          <p:cNvPr id="2" name="Picture 1" descr="No photo description available.">
            <a:extLst>
              <a:ext uri="{FF2B5EF4-FFF2-40B4-BE49-F238E27FC236}">
                <a16:creationId xmlns:a16="http://schemas.microsoft.com/office/drawing/2014/main" id="{958DD0DC-805D-D6CD-A130-5591D42211CF}"/>
              </a:ext>
            </a:extLst>
          </p:cNvPr>
          <p:cNvPicPr>
            <a:picLocks noChangeAspect="1"/>
          </p:cNvPicPr>
          <p:nvPr/>
        </p:nvPicPr>
        <p:blipFill>
          <a:blip r:embed="rId2"/>
          <a:stretch>
            <a:fillRect/>
          </a:stretch>
        </p:blipFill>
        <p:spPr>
          <a:xfrm>
            <a:off x="711253" y="667884"/>
            <a:ext cx="4114800" cy="5143500"/>
          </a:xfrm>
          <a:prstGeom prst="rect">
            <a:avLst/>
          </a:prstGeom>
        </p:spPr>
      </p:pic>
      <p:pic>
        <p:nvPicPr>
          <p:cNvPr id="4" name="Picture 3" descr="People of God! Just as Jesus flipped all the tables in the Church when he  saw all the the madness going on? Jesus flipping tables in the temple  (known as the &quot;Cleansing">
            <a:extLst>
              <a:ext uri="{FF2B5EF4-FFF2-40B4-BE49-F238E27FC236}">
                <a16:creationId xmlns:a16="http://schemas.microsoft.com/office/drawing/2014/main" id="{63BD228A-D6B4-CC5F-B796-D017984015CE}"/>
              </a:ext>
            </a:extLst>
          </p:cNvPr>
          <p:cNvPicPr>
            <a:picLocks noChangeAspect="1"/>
          </p:cNvPicPr>
          <p:nvPr/>
        </p:nvPicPr>
        <p:blipFill>
          <a:blip r:embed="rId3"/>
          <a:stretch>
            <a:fillRect/>
          </a:stretch>
        </p:blipFill>
        <p:spPr>
          <a:xfrm>
            <a:off x="6679480" y="574260"/>
            <a:ext cx="3701650" cy="5552475"/>
          </a:xfrm>
          <a:prstGeom prst="rect">
            <a:avLst/>
          </a:prstGeom>
        </p:spPr>
      </p:pic>
      <p:pic>
        <p:nvPicPr>
          <p:cNvPr id="3" name="Picture 2">
            <a:extLst>
              <a:ext uri="{FF2B5EF4-FFF2-40B4-BE49-F238E27FC236}">
                <a16:creationId xmlns:a16="http://schemas.microsoft.com/office/drawing/2014/main" id="{BC7CD4EA-C7F5-5E35-1B70-5F1E5F19D5D3}"/>
              </a:ext>
            </a:extLst>
          </p:cNvPr>
          <p:cNvPicPr>
            <a:picLocks noChangeAspect="1"/>
          </p:cNvPicPr>
          <p:nvPr/>
        </p:nvPicPr>
        <p:blipFill>
          <a:blip r:embed="rId4"/>
          <a:stretch>
            <a:fillRect/>
          </a:stretch>
        </p:blipFill>
        <p:spPr>
          <a:xfrm>
            <a:off x="10058400" y="5501141"/>
            <a:ext cx="2133600" cy="1251189"/>
          </a:xfrm>
          <a:prstGeom prst="rect">
            <a:avLst/>
          </a:prstGeom>
        </p:spPr>
      </p:pic>
    </p:spTree>
    <p:extLst>
      <p:ext uri="{BB962C8B-B14F-4D97-AF65-F5344CB8AC3E}">
        <p14:creationId xmlns:p14="http://schemas.microsoft.com/office/powerpoint/2010/main" val="11507891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7C22483-01EC-92D8-2F93-BEAE202950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5E10EA-4D02-1F2A-2ED6-9047C449E641}"/>
              </a:ext>
            </a:extLst>
          </p:cNvPr>
          <p:cNvPicPr>
            <a:picLocks noChangeAspect="1"/>
          </p:cNvPicPr>
          <p:nvPr/>
        </p:nvPicPr>
        <p:blipFill>
          <a:blip r:embed="rId2"/>
          <a:stretch>
            <a:fillRect/>
          </a:stretch>
        </p:blipFill>
        <p:spPr>
          <a:xfrm>
            <a:off x="10058400" y="5501141"/>
            <a:ext cx="2133600" cy="1251189"/>
          </a:xfrm>
          <a:prstGeom prst="rect">
            <a:avLst/>
          </a:prstGeom>
        </p:spPr>
      </p:pic>
      <p:pic>
        <p:nvPicPr>
          <p:cNvPr id="4" name="Picture 3" descr="Jesus Protecting Lamb from Wolves Religious Christian Wall Art Decor Poster">
            <a:extLst>
              <a:ext uri="{FF2B5EF4-FFF2-40B4-BE49-F238E27FC236}">
                <a16:creationId xmlns:a16="http://schemas.microsoft.com/office/drawing/2014/main" id="{3664FD3F-04A1-2DCB-1284-80DE3DA453B5}"/>
              </a:ext>
            </a:extLst>
          </p:cNvPr>
          <p:cNvPicPr>
            <a:picLocks noChangeAspect="1"/>
          </p:cNvPicPr>
          <p:nvPr/>
        </p:nvPicPr>
        <p:blipFill>
          <a:blip r:embed="rId3"/>
          <a:srcRect l="15160" r="15610"/>
          <a:stretch>
            <a:fillRect/>
          </a:stretch>
        </p:blipFill>
        <p:spPr>
          <a:xfrm>
            <a:off x="3847681" y="181428"/>
            <a:ext cx="4496637" cy="6495143"/>
          </a:xfrm>
          <a:prstGeom prst="rect">
            <a:avLst/>
          </a:prstGeom>
        </p:spPr>
      </p:pic>
    </p:spTree>
    <p:extLst>
      <p:ext uri="{BB962C8B-B14F-4D97-AF65-F5344CB8AC3E}">
        <p14:creationId xmlns:p14="http://schemas.microsoft.com/office/powerpoint/2010/main" val="677239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26C71589-F3F1-4AA6-4F7E-00657FFBD5B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5D7125C3-2C1C-D7F5-751E-7B7555375F32}"/>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8" name="TextBox 7">
            <a:extLst>
              <a:ext uri="{FF2B5EF4-FFF2-40B4-BE49-F238E27FC236}">
                <a16:creationId xmlns:a16="http://schemas.microsoft.com/office/drawing/2014/main" id="{5E391899-6A6B-861B-A547-044AD3A180B7}"/>
              </a:ext>
            </a:extLst>
          </p:cNvPr>
          <p:cNvSpPr txBox="1"/>
          <p:nvPr/>
        </p:nvSpPr>
        <p:spPr>
          <a:xfrm>
            <a:off x="904875" y="1668265"/>
            <a:ext cx="10382250" cy="2554545"/>
          </a:xfrm>
          <a:prstGeom prst="rect">
            <a:avLst/>
          </a:prstGeom>
          <a:noFill/>
        </p:spPr>
        <p:txBody>
          <a:bodyPr wrap="square">
            <a:spAutoFit/>
          </a:bodyPr>
          <a:lstStyle/>
          <a:p>
            <a:pPr algn="ctr"/>
            <a:r>
              <a:rPr lang="en-US" sz="8000" b="1" dirty="0">
                <a:solidFill>
                  <a:schemeClr val="bg1"/>
                </a:solidFill>
              </a:rPr>
              <a:t>Meekness: Strength under control</a:t>
            </a:r>
            <a:endParaRPr lang="en-US" sz="40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484031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15AC6FD8-9254-D377-1CE6-6E7BC472C5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AC0A2B3-3256-3313-9F93-4DA66E79606E}"/>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8" name="TextBox 7">
            <a:extLst>
              <a:ext uri="{FF2B5EF4-FFF2-40B4-BE49-F238E27FC236}">
                <a16:creationId xmlns:a16="http://schemas.microsoft.com/office/drawing/2014/main" id="{044592DA-7C9A-1B69-2BBD-9AC481A0E196}"/>
              </a:ext>
            </a:extLst>
          </p:cNvPr>
          <p:cNvSpPr txBox="1"/>
          <p:nvPr/>
        </p:nvSpPr>
        <p:spPr>
          <a:xfrm>
            <a:off x="904875" y="612844"/>
            <a:ext cx="10382250" cy="5201424"/>
          </a:xfrm>
          <a:prstGeom prst="rect">
            <a:avLst/>
          </a:prstGeom>
          <a:noFill/>
        </p:spPr>
        <p:txBody>
          <a:bodyPr wrap="square">
            <a:spAutoFit/>
          </a:bodyPr>
          <a:lstStyle/>
          <a:p>
            <a:r>
              <a:rPr lang="en-US" sz="6000" b="1" dirty="0">
                <a:solidFill>
                  <a:schemeClr val="bg1"/>
                </a:solidFill>
              </a:rPr>
              <a:t>Meekness is the result of being so secure in your position in Christ that you don’t have to worry about your position in the world. </a:t>
            </a:r>
          </a:p>
          <a:p>
            <a:endParaRPr lang="en-US" sz="28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623434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9A81698-6D6D-0860-0950-1AE3B2ED462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E40485F-CBCF-2364-2D0D-639D0D1383E8}"/>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0DAF7FE0-ECB6-71D1-FCDE-891864BA8238}"/>
              </a:ext>
            </a:extLst>
          </p:cNvPr>
          <p:cNvSpPr txBox="1"/>
          <p:nvPr/>
        </p:nvSpPr>
        <p:spPr>
          <a:xfrm>
            <a:off x="1121228" y="617535"/>
            <a:ext cx="10331563" cy="4832092"/>
          </a:xfrm>
          <a:prstGeom prst="rect">
            <a:avLst/>
          </a:prstGeom>
          <a:noFill/>
        </p:spPr>
        <p:txBody>
          <a:bodyPr wrap="square">
            <a:spAutoFit/>
          </a:bodyPr>
          <a:lstStyle/>
          <a:p>
            <a:r>
              <a:rPr lang="en-US" sz="44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“So let no one boast in men. For all things are yours, whether Paul or Apollos or Cephas or the world or life or death or the present or the future—all are yours, and you are Christ's, and Christ is God’s.”</a:t>
            </a:r>
          </a:p>
          <a:p>
            <a:pPr algn="r"/>
            <a:r>
              <a:rPr lang="en-US" sz="4400" kern="100" dirty="0">
                <a:solidFill>
                  <a:schemeClr val="bg2"/>
                </a:solidFill>
                <a:latin typeface="Aptos" panose="020B0004020202020204" pitchFamily="34" charset="0"/>
                <a:ea typeface="Times New Roman" panose="02020603050405020304" pitchFamily="18" charset="0"/>
                <a:cs typeface="Times New Roman" panose="02020603050405020304" pitchFamily="18" charset="0"/>
              </a:rPr>
              <a:t>1 Corinthians 3:21</a:t>
            </a:r>
            <a:endParaRPr lang="en-US" sz="44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endParaRPr>
          </a:p>
          <a:p>
            <a:endParaRPr lang="en-US" sz="44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2935288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022F7F7-146D-103D-73FF-D61FDDBEF34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25D9DEA-55B9-342D-BE1C-4AF9018EEE5E}"/>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A5A33085-300E-E6DB-4165-BAABCE567796}"/>
              </a:ext>
            </a:extLst>
          </p:cNvPr>
          <p:cNvSpPr txBox="1"/>
          <p:nvPr/>
        </p:nvSpPr>
        <p:spPr>
          <a:xfrm>
            <a:off x="1121228" y="617535"/>
            <a:ext cx="10331563" cy="5632311"/>
          </a:xfrm>
          <a:prstGeom prst="rect">
            <a:avLst/>
          </a:prstGeom>
          <a:noFill/>
        </p:spPr>
        <p:txBody>
          <a:bodyPr wrap="square">
            <a:spAutoFit/>
          </a:bodyPr>
          <a:lstStyle/>
          <a:p>
            <a:r>
              <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“Look, these many years I have served you, and I never disobeyed your command, yet you never gave me a young goat, that I might celebrate with my friends But when this son of yours came, who has devoured your property with prostitutes, you killed the fattened calf for him!”</a:t>
            </a:r>
          </a:p>
          <a:p>
            <a:pPr algn="r"/>
            <a:r>
              <a:rPr lang="en-US" sz="4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Luke 15:29</a:t>
            </a:r>
            <a:endPar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endPar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61360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04E587F-84EC-278A-BDCD-76B7E66254D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646B1C-D131-0D74-A643-7827F443F113}"/>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DA1B5F32-FCAA-538D-7EE7-E8158120BB04}"/>
              </a:ext>
            </a:extLst>
          </p:cNvPr>
          <p:cNvSpPr txBox="1"/>
          <p:nvPr/>
        </p:nvSpPr>
        <p:spPr>
          <a:xfrm>
            <a:off x="1121228" y="617535"/>
            <a:ext cx="10331563" cy="5632311"/>
          </a:xfrm>
          <a:prstGeom prst="rect">
            <a:avLst/>
          </a:prstGeom>
          <a:noFill/>
        </p:spPr>
        <p:txBody>
          <a:bodyPr wrap="square">
            <a:spAutoFit/>
          </a:bodyPr>
          <a:lstStyle/>
          <a:p>
            <a:r>
              <a:rPr lang="en-US" sz="4000" kern="100" baseline="300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31</a:t>
            </a:r>
            <a:r>
              <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And he said to him, ‘Son, you are always with me, and </a:t>
            </a:r>
            <a:r>
              <a:rPr lang="en-US" sz="4000" b="1" kern="100" dirty="0">
                <a:solidFill>
                  <a:srgbClr val="FFFF00"/>
                </a:solidFill>
                <a:effectLst/>
                <a:latin typeface="Aptos" panose="020B0004020202020204" pitchFamily="34" charset="0"/>
                <a:ea typeface="Times New Roman" panose="02020603050405020304" pitchFamily="18" charset="0"/>
                <a:cs typeface="Times New Roman" panose="02020603050405020304" pitchFamily="18" charset="0"/>
              </a:rPr>
              <a:t>all that is mine is yours.</a:t>
            </a:r>
            <a:r>
              <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a:t>
            </a:r>
            <a:r>
              <a:rPr lang="en-US" sz="4000" kern="100" baseline="300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32</a:t>
            </a:r>
            <a:r>
              <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It was fitting to celebrate and be glad, for this your brother was dead, and is alive; he was lost, and is found.’ ” </a:t>
            </a:r>
          </a:p>
          <a:p>
            <a:r>
              <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 </a:t>
            </a:r>
          </a:p>
          <a:p>
            <a:endPar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algn="r"/>
            <a:r>
              <a:rPr lang="en-US" sz="40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Luke 15:31-32</a:t>
            </a:r>
            <a:endPar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endParaRPr lang="en-US" sz="40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777526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47CF274-A544-D832-676B-E7C156769A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3CB88D6E-88BC-FDFD-467C-A92E470404E4}"/>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ADE44D70-2467-6DC0-6C13-D8BD10002929}"/>
              </a:ext>
            </a:extLst>
          </p:cNvPr>
          <p:cNvSpPr txBox="1"/>
          <p:nvPr/>
        </p:nvSpPr>
        <p:spPr>
          <a:xfrm>
            <a:off x="445294" y="397297"/>
            <a:ext cx="11301412" cy="923330"/>
          </a:xfrm>
          <a:prstGeom prst="rect">
            <a:avLst/>
          </a:prstGeom>
          <a:noFill/>
        </p:spPr>
        <p:txBody>
          <a:bodyPr wrap="square">
            <a:spAutoFit/>
          </a:bodyPr>
          <a:lstStyle/>
          <a:p>
            <a:r>
              <a:rPr lang="en-US" sz="5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Examples From Scripture</a:t>
            </a:r>
          </a:p>
        </p:txBody>
      </p:sp>
      <p:sp>
        <p:nvSpPr>
          <p:cNvPr id="2" name="TextBox 1">
            <a:extLst>
              <a:ext uri="{FF2B5EF4-FFF2-40B4-BE49-F238E27FC236}">
                <a16:creationId xmlns:a16="http://schemas.microsoft.com/office/drawing/2014/main" id="{D378E64E-6BB4-65CE-F68F-C7473BFF91C8}"/>
              </a:ext>
            </a:extLst>
          </p:cNvPr>
          <p:cNvSpPr txBox="1"/>
          <p:nvPr/>
        </p:nvSpPr>
        <p:spPr>
          <a:xfrm>
            <a:off x="930218" y="1806997"/>
            <a:ext cx="10331563" cy="769441"/>
          </a:xfrm>
          <a:prstGeom prst="rect">
            <a:avLst/>
          </a:prstGeom>
          <a:noFill/>
        </p:spPr>
        <p:txBody>
          <a:bodyPr wrap="square">
            <a:spAutoFit/>
          </a:bodyPr>
          <a:lstStyle/>
          <a:p>
            <a:pPr marL="571500" indent="-571500">
              <a:buFont typeface="Arial" panose="020B0604020202020204" pitchFamily="34" charset="0"/>
              <a:buChar char="•"/>
            </a:pPr>
            <a:r>
              <a:rPr lang="en-US" sz="4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Abraham (Genesis 13)</a:t>
            </a:r>
          </a:p>
        </p:txBody>
      </p:sp>
    </p:spTree>
    <p:extLst>
      <p:ext uri="{BB962C8B-B14F-4D97-AF65-F5344CB8AC3E}">
        <p14:creationId xmlns:p14="http://schemas.microsoft.com/office/powerpoint/2010/main" val="15321519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B0EC082-B2BF-E96B-F5B0-1543E2C8DBE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A0FA88E-D7DD-EE57-BD46-EF9BA36B2D59}"/>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94D467D9-0794-0A85-78F1-B9513628ACC8}"/>
              </a:ext>
            </a:extLst>
          </p:cNvPr>
          <p:cNvSpPr txBox="1"/>
          <p:nvPr/>
        </p:nvSpPr>
        <p:spPr>
          <a:xfrm>
            <a:off x="445294" y="397297"/>
            <a:ext cx="11301412" cy="923330"/>
          </a:xfrm>
          <a:prstGeom prst="rect">
            <a:avLst/>
          </a:prstGeom>
          <a:noFill/>
        </p:spPr>
        <p:txBody>
          <a:bodyPr wrap="square">
            <a:spAutoFit/>
          </a:bodyPr>
          <a:lstStyle/>
          <a:p>
            <a:r>
              <a:rPr lang="en-US" sz="5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Examples From Scripture</a:t>
            </a:r>
          </a:p>
        </p:txBody>
      </p:sp>
      <p:sp>
        <p:nvSpPr>
          <p:cNvPr id="2" name="TextBox 1">
            <a:extLst>
              <a:ext uri="{FF2B5EF4-FFF2-40B4-BE49-F238E27FC236}">
                <a16:creationId xmlns:a16="http://schemas.microsoft.com/office/drawing/2014/main" id="{35300911-6247-5664-7DAE-878A4D8B5185}"/>
              </a:ext>
            </a:extLst>
          </p:cNvPr>
          <p:cNvSpPr txBox="1"/>
          <p:nvPr/>
        </p:nvSpPr>
        <p:spPr>
          <a:xfrm>
            <a:off x="930218" y="1806997"/>
            <a:ext cx="10331563" cy="2618474"/>
          </a:xfrm>
          <a:prstGeom prst="rect">
            <a:avLst/>
          </a:prstGeom>
          <a:noFill/>
        </p:spPr>
        <p:txBody>
          <a:bodyPr wrap="square">
            <a:spAutoFit/>
          </a:bodyPr>
          <a:lstStyle/>
          <a:p>
            <a:pPr marL="571500" indent="-571500">
              <a:lnSpc>
                <a:spcPct val="200000"/>
              </a:lnSpc>
              <a:buFont typeface="Arial" panose="020B0604020202020204" pitchFamily="34" charset="0"/>
              <a:buChar char="•"/>
            </a:pPr>
            <a:r>
              <a:rPr lang="en-US" sz="4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Abraham (Genesis 13)</a:t>
            </a:r>
          </a:p>
          <a:p>
            <a:pPr marL="571500" indent="-571500">
              <a:lnSpc>
                <a:spcPct val="200000"/>
              </a:lnSpc>
              <a:buFont typeface="Arial" panose="020B0604020202020204" pitchFamily="34" charset="0"/>
              <a:buChar char="•"/>
            </a:pPr>
            <a:r>
              <a:rPr lang="en-US" sz="4400" b="1" kern="100" dirty="0">
                <a:solidFill>
                  <a:schemeClr val="bg2"/>
                </a:solidFill>
                <a:latin typeface="Aptos" panose="020B0004020202020204" pitchFamily="34" charset="0"/>
                <a:ea typeface="Times New Roman" panose="02020603050405020304" pitchFamily="18" charset="0"/>
                <a:cs typeface="Times New Roman" panose="02020603050405020304" pitchFamily="18" charset="0"/>
              </a:rPr>
              <a:t>Joseph (Genesis 50)</a:t>
            </a:r>
            <a:endParaRPr lang="en-US" sz="4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64280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687B666-9372-78E7-874B-0C65DCEAC1B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8999EE4-3202-4A72-E065-6FDD95F7F3CD}"/>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A1D49913-314D-4D8C-7DDA-A2D2BBCA015C}"/>
              </a:ext>
            </a:extLst>
          </p:cNvPr>
          <p:cNvSpPr txBox="1"/>
          <p:nvPr/>
        </p:nvSpPr>
        <p:spPr>
          <a:xfrm>
            <a:off x="445294" y="397297"/>
            <a:ext cx="11301412" cy="923330"/>
          </a:xfrm>
          <a:prstGeom prst="rect">
            <a:avLst/>
          </a:prstGeom>
          <a:noFill/>
        </p:spPr>
        <p:txBody>
          <a:bodyPr wrap="square">
            <a:spAutoFit/>
          </a:bodyPr>
          <a:lstStyle/>
          <a:p>
            <a:r>
              <a:rPr lang="en-US" sz="5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Examples From Scripture</a:t>
            </a:r>
          </a:p>
        </p:txBody>
      </p:sp>
      <p:sp>
        <p:nvSpPr>
          <p:cNvPr id="2" name="TextBox 1">
            <a:extLst>
              <a:ext uri="{FF2B5EF4-FFF2-40B4-BE49-F238E27FC236}">
                <a16:creationId xmlns:a16="http://schemas.microsoft.com/office/drawing/2014/main" id="{DB4A09DD-011E-BD20-B033-041B19908EF0}"/>
              </a:ext>
            </a:extLst>
          </p:cNvPr>
          <p:cNvSpPr txBox="1"/>
          <p:nvPr/>
        </p:nvSpPr>
        <p:spPr>
          <a:xfrm>
            <a:off x="930218" y="1806997"/>
            <a:ext cx="10331563" cy="3972691"/>
          </a:xfrm>
          <a:prstGeom prst="rect">
            <a:avLst/>
          </a:prstGeom>
          <a:noFill/>
        </p:spPr>
        <p:txBody>
          <a:bodyPr wrap="square">
            <a:spAutoFit/>
          </a:bodyPr>
          <a:lstStyle/>
          <a:p>
            <a:pPr marL="571500" indent="-571500">
              <a:lnSpc>
                <a:spcPct val="200000"/>
              </a:lnSpc>
              <a:buFont typeface="Arial" panose="020B0604020202020204" pitchFamily="34" charset="0"/>
              <a:buChar char="•"/>
            </a:pPr>
            <a:r>
              <a:rPr lang="en-US" sz="4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Abraham (Genesis 13)</a:t>
            </a:r>
          </a:p>
          <a:p>
            <a:pPr marL="571500" indent="-571500">
              <a:lnSpc>
                <a:spcPct val="200000"/>
              </a:lnSpc>
              <a:buFont typeface="Arial" panose="020B0604020202020204" pitchFamily="34" charset="0"/>
              <a:buChar char="•"/>
            </a:pPr>
            <a:r>
              <a:rPr lang="en-US" sz="4400" b="1" kern="100" dirty="0">
                <a:solidFill>
                  <a:schemeClr val="bg2"/>
                </a:solidFill>
                <a:latin typeface="Aptos" panose="020B0004020202020204" pitchFamily="34" charset="0"/>
                <a:ea typeface="Times New Roman" panose="02020603050405020304" pitchFamily="18" charset="0"/>
                <a:cs typeface="Times New Roman" panose="02020603050405020304" pitchFamily="18" charset="0"/>
              </a:rPr>
              <a:t>Joseph (Genesis 50)</a:t>
            </a:r>
          </a:p>
          <a:p>
            <a:pPr marL="571500" indent="-571500">
              <a:lnSpc>
                <a:spcPct val="200000"/>
              </a:lnSpc>
              <a:buFont typeface="Arial" panose="020B0604020202020204" pitchFamily="34" charset="0"/>
              <a:buChar char="•"/>
            </a:pPr>
            <a:r>
              <a:rPr lang="en-US" sz="44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Jesus (Philippians 2)</a:t>
            </a:r>
          </a:p>
        </p:txBody>
      </p:sp>
    </p:spTree>
    <p:extLst>
      <p:ext uri="{BB962C8B-B14F-4D97-AF65-F5344CB8AC3E}">
        <p14:creationId xmlns:p14="http://schemas.microsoft.com/office/powerpoint/2010/main" val="5457041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5C29515-7CED-7256-6F60-A6182BE9583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E6F81BF-8A9A-C958-328E-BEF91337FFAB}"/>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1326050F-1294-3DBC-A0A3-04A741380DB6}"/>
              </a:ext>
            </a:extLst>
          </p:cNvPr>
          <p:cNvSpPr txBox="1"/>
          <p:nvPr/>
        </p:nvSpPr>
        <p:spPr>
          <a:xfrm>
            <a:off x="1153885" y="925254"/>
            <a:ext cx="10331563" cy="5016758"/>
          </a:xfrm>
          <a:prstGeom prst="rect">
            <a:avLst/>
          </a:prstGeom>
          <a:noFill/>
        </p:spPr>
        <p:txBody>
          <a:bodyPr wrap="square">
            <a:spAutoFit/>
          </a:bodyPr>
          <a:lstStyle/>
          <a:p>
            <a:r>
              <a:rPr lang="en-US" sz="40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“Have this mind among yourselves, which is yours in Christ Jesus, who, though he was in the form of God, </a:t>
            </a:r>
            <a:r>
              <a:rPr lang="en-US" sz="4000" b="1" kern="100" dirty="0">
                <a:solidFill>
                  <a:srgbClr val="FFFF00"/>
                </a:solidFill>
                <a:effectLst/>
                <a:latin typeface="Aptos" panose="020B0004020202020204" pitchFamily="34" charset="0"/>
                <a:ea typeface="Times New Roman" panose="02020603050405020304" pitchFamily="18" charset="0"/>
                <a:cs typeface="Times New Roman" panose="02020603050405020304" pitchFamily="18" charset="0"/>
              </a:rPr>
              <a:t>did not count equality with God a thing to be grasped,</a:t>
            </a:r>
            <a:r>
              <a:rPr lang="en-US" sz="40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rPr>
              <a:t> but emptied himself, by taking the form of a servant, being born in the likeness of men.”</a:t>
            </a:r>
          </a:p>
          <a:p>
            <a:pPr algn="r"/>
            <a:r>
              <a:rPr lang="en-US" sz="4000" kern="100" dirty="0">
                <a:solidFill>
                  <a:schemeClr val="bg2"/>
                </a:solidFill>
                <a:latin typeface="Aptos" panose="020B0004020202020204" pitchFamily="34" charset="0"/>
                <a:ea typeface="Times New Roman" panose="02020603050405020304" pitchFamily="18" charset="0"/>
                <a:cs typeface="Times New Roman" panose="02020603050405020304" pitchFamily="18" charset="0"/>
              </a:rPr>
              <a:t>Philippians 2:5-7</a:t>
            </a:r>
            <a:endParaRPr lang="en-US" sz="40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endParaRPr>
          </a:p>
          <a:p>
            <a:pPr algn="r"/>
            <a:endParaRPr lang="en-US" sz="40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319747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B5ED8477-FBEA-4EC2-F17C-30F67D62E42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803B071-9433-A4B9-B9C1-C8AC1A573726}"/>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F96BBBAA-8620-F1B0-7737-43677698BB30}"/>
              </a:ext>
            </a:extLst>
          </p:cNvPr>
          <p:cNvSpPr txBox="1"/>
          <p:nvPr/>
        </p:nvSpPr>
        <p:spPr>
          <a:xfrm>
            <a:off x="1153885" y="925254"/>
            <a:ext cx="10331563" cy="4093428"/>
          </a:xfrm>
          <a:prstGeom prst="rect">
            <a:avLst/>
          </a:prstGeom>
          <a:noFill/>
        </p:spPr>
        <p:txBody>
          <a:bodyPr wrap="square">
            <a:spAutoFit/>
          </a:bodyPr>
          <a:lstStyle/>
          <a:p>
            <a:r>
              <a:rPr lang="en-US" sz="4400" baseline="30000" dirty="0">
                <a:solidFill>
                  <a:schemeClr val="bg1"/>
                </a:solidFill>
              </a:rPr>
              <a:t>8</a:t>
            </a:r>
            <a:r>
              <a:rPr lang="en-US" sz="4400" dirty="0">
                <a:solidFill>
                  <a:schemeClr val="bg1"/>
                </a:solidFill>
              </a:rPr>
              <a:t> And being found in human form, he humbled himself by becoming obedient to the point of death, even death on a cross.</a:t>
            </a:r>
          </a:p>
          <a:p>
            <a:endParaRPr lang="en-US" sz="4400" dirty="0">
              <a:solidFill>
                <a:schemeClr val="bg1"/>
              </a:solidFill>
            </a:endParaRPr>
          </a:p>
          <a:p>
            <a:pPr algn="r"/>
            <a:r>
              <a:rPr lang="en-US" sz="4400" dirty="0">
                <a:solidFill>
                  <a:schemeClr val="bg1"/>
                </a:solidFill>
              </a:rPr>
              <a:t>Philippians 2:8</a:t>
            </a:r>
          </a:p>
          <a:p>
            <a:pPr algn="r"/>
            <a:endParaRPr lang="en-US" sz="4000"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71426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783EBB9-304F-C078-1C5D-A090B0AB7E3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A56C475-9302-6253-FE96-7FF170767D91}"/>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E1862ADA-712C-0A9D-6BDE-B9947D8FAD7B}"/>
              </a:ext>
            </a:extLst>
          </p:cNvPr>
          <p:cNvSpPr txBox="1"/>
          <p:nvPr/>
        </p:nvSpPr>
        <p:spPr>
          <a:xfrm>
            <a:off x="1153885" y="925254"/>
            <a:ext cx="10331563" cy="5632311"/>
          </a:xfrm>
          <a:prstGeom prst="rect">
            <a:avLst/>
          </a:prstGeom>
          <a:noFill/>
        </p:spPr>
        <p:txBody>
          <a:bodyPr wrap="square">
            <a:spAutoFit/>
          </a:bodyPr>
          <a:lstStyle/>
          <a:p>
            <a:r>
              <a:rPr lang="en-US" sz="4000" baseline="30000" dirty="0">
                <a:solidFill>
                  <a:schemeClr val="bg1"/>
                </a:solidFill>
              </a:rPr>
              <a:t>9</a:t>
            </a:r>
            <a:r>
              <a:rPr lang="en-US" sz="4000" dirty="0">
                <a:solidFill>
                  <a:schemeClr val="bg1"/>
                </a:solidFill>
              </a:rPr>
              <a:t> Therefore God has highly exalted him and bestowed on him the name that is above every name, </a:t>
            </a:r>
            <a:r>
              <a:rPr lang="en-US" sz="4000" baseline="30000" dirty="0">
                <a:solidFill>
                  <a:schemeClr val="bg1"/>
                </a:solidFill>
              </a:rPr>
              <a:t>10 </a:t>
            </a:r>
            <a:r>
              <a:rPr lang="en-US" sz="4000" dirty="0">
                <a:solidFill>
                  <a:schemeClr val="bg1"/>
                </a:solidFill>
              </a:rPr>
              <a:t>so that at the name of Jesus every knee should bow, in heaven and on earth and under the earth, </a:t>
            </a:r>
            <a:r>
              <a:rPr lang="en-US" sz="4000" baseline="30000" dirty="0">
                <a:solidFill>
                  <a:schemeClr val="bg1"/>
                </a:solidFill>
              </a:rPr>
              <a:t>11</a:t>
            </a:r>
            <a:r>
              <a:rPr lang="en-US" sz="4000" dirty="0">
                <a:solidFill>
                  <a:schemeClr val="bg1"/>
                </a:solidFill>
              </a:rPr>
              <a:t> and every tongue confess that Jesus Christ is Lord, to the glory of God the Father. </a:t>
            </a:r>
          </a:p>
          <a:p>
            <a:endParaRPr lang="en-US" sz="4000" dirty="0">
              <a:solidFill>
                <a:schemeClr val="bg1"/>
              </a:solidFill>
            </a:endParaRPr>
          </a:p>
          <a:p>
            <a:r>
              <a:rPr lang="en-US" sz="4000" dirty="0">
                <a:solidFill>
                  <a:schemeClr val="bg1"/>
                </a:solidFill>
              </a:rPr>
              <a:t>					Philippians 2:9-11</a:t>
            </a:r>
          </a:p>
        </p:txBody>
      </p:sp>
    </p:spTree>
    <p:extLst>
      <p:ext uri="{BB962C8B-B14F-4D97-AF65-F5344CB8AC3E}">
        <p14:creationId xmlns:p14="http://schemas.microsoft.com/office/powerpoint/2010/main" val="14100040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651CE24-A83E-D382-F85C-037D39D36CC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66BE9BD-FFE6-941A-80A1-69DD28460D26}"/>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C86B919D-D365-651F-C7CD-11F7E8BEE69F}"/>
              </a:ext>
            </a:extLst>
          </p:cNvPr>
          <p:cNvSpPr txBox="1"/>
          <p:nvPr/>
        </p:nvSpPr>
        <p:spPr>
          <a:xfrm>
            <a:off x="930218" y="433817"/>
            <a:ext cx="10331563" cy="923330"/>
          </a:xfrm>
          <a:prstGeom prst="rect">
            <a:avLst/>
          </a:prstGeom>
          <a:noFill/>
        </p:spPr>
        <p:txBody>
          <a:bodyPr wrap="square">
            <a:spAutoFit/>
          </a:bodyPr>
          <a:lstStyle/>
          <a:p>
            <a:r>
              <a:rPr lang="en-US" sz="54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How to be Meek (Psalm 37:1-11)</a:t>
            </a:r>
          </a:p>
        </p:txBody>
      </p:sp>
      <p:sp>
        <p:nvSpPr>
          <p:cNvPr id="2" name="TextBox 1">
            <a:extLst>
              <a:ext uri="{FF2B5EF4-FFF2-40B4-BE49-F238E27FC236}">
                <a16:creationId xmlns:a16="http://schemas.microsoft.com/office/drawing/2014/main" id="{C2AC8FEF-D5EE-0A5F-33E9-6DA9951E1BEF}"/>
              </a:ext>
            </a:extLst>
          </p:cNvPr>
          <p:cNvSpPr txBox="1"/>
          <p:nvPr/>
        </p:nvSpPr>
        <p:spPr>
          <a:xfrm>
            <a:off x="930218" y="2044149"/>
            <a:ext cx="10331563" cy="3046988"/>
          </a:xfrm>
          <a:prstGeom prst="rect">
            <a:avLst/>
          </a:prstGeom>
          <a:noFill/>
        </p:spPr>
        <p:txBody>
          <a:bodyPr wrap="square">
            <a:spAutoFit/>
          </a:bodyPr>
          <a:lstStyle/>
          <a:p>
            <a:r>
              <a:rPr lang="en-US" sz="4800" i="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“But the meek shall inherit the land and delight themselves in abundant peace.”</a:t>
            </a:r>
          </a:p>
          <a:p>
            <a:pPr algn="r"/>
            <a:r>
              <a:rPr lang="en-US" sz="48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Psalm 37:11</a:t>
            </a:r>
            <a:endParaRPr lang="en-US" sz="48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804848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206A4D5-A163-970B-CD1C-D430C184188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3313A5A-46B8-637B-6759-277D17BA124B}"/>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322C718B-E1F7-614B-D0D9-0781A5D38AC0}"/>
              </a:ext>
            </a:extLst>
          </p:cNvPr>
          <p:cNvSpPr txBox="1"/>
          <p:nvPr/>
        </p:nvSpPr>
        <p:spPr>
          <a:xfrm>
            <a:off x="930218" y="433817"/>
            <a:ext cx="10331563" cy="923330"/>
          </a:xfrm>
          <a:prstGeom prst="rect">
            <a:avLst/>
          </a:prstGeom>
          <a:noFill/>
        </p:spPr>
        <p:txBody>
          <a:bodyPr wrap="square">
            <a:spAutoFit/>
          </a:bodyPr>
          <a:lstStyle/>
          <a:p>
            <a:r>
              <a:rPr lang="en-US" sz="54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How to be Meek (Psalm 37:1-11)</a:t>
            </a:r>
          </a:p>
        </p:txBody>
      </p:sp>
      <p:sp>
        <p:nvSpPr>
          <p:cNvPr id="2" name="TextBox 1">
            <a:extLst>
              <a:ext uri="{FF2B5EF4-FFF2-40B4-BE49-F238E27FC236}">
                <a16:creationId xmlns:a16="http://schemas.microsoft.com/office/drawing/2014/main" id="{35FB9B23-6F2A-6A67-95DD-7F15F0D865CD}"/>
              </a:ext>
            </a:extLst>
          </p:cNvPr>
          <p:cNvSpPr txBox="1"/>
          <p:nvPr/>
        </p:nvSpPr>
        <p:spPr>
          <a:xfrm>
            <a:off x="930218" y="2044149"/>
            <a:ext cx="10331563" cy="923330"/>
          </a:xfrm>
          <a:prstGeom prst="rect">
            <a:avLst/>
          </a:prstGeom>
          <a:noFill/>
        </p:spPr>
        <p:txBody>
          <a:bodyPr wrap="square">
            <a:spAutoFit/>
          </a:bodyPr>
          <a:lstStyle/>
          <a:p>
            <a:pPr marL="685800" indent="-685800">
              <a:buFont typeface="Arial" panose="020B0604020202020204" pitchFamily="34" charset="0"/>
              <a:buChar char="•"/>
            </a:pPr>
            <a:r>
              <a:rPr lang="en-US" sz="54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Fret Not (v. 1, 7, 8)</a:t>
            </a:r>
            <a:endPar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8192339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D1DCF3A-A7D1-B613-6F78-ED0C11776F8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2D21064-9B17-A90D-A1D3-460957360978}"/>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19059C31-F3DF-392F-F7E4-DA7345231997}"/>
              </a:ext>
            </a:extLst>
          </p:cNvPr>
          <p:cNvSpPr txBox="1"/>
          <p:nvPr/>
        </p:nvSpPr>
        <p:spPr>
          <a:xfrm>
            <a:off x="930218" y="433817"/>
            <a:ext cx="10331563" cy="923330"/>
          </a:xfrm>
          <a:prstGeom prst="rect">
            <a:avLst/>
          </a:prstGeom>
          <a:noFill/>
        </p:spPr>
        <p:txBody>
          <a:bodyPr wrap="square">
            <a:spAutoFit/>
          </a:bodyPr>
          <a:lstStyle/>
          <a:p>
            <a:r>
              <a:rPr lang="en-US" sz="54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How to be Meek (Psalm 37:1-11)</a:t>
            </a:r>
          </a:p>
        </p:txBody>
      </p:sp>
      <p:sp>
        <p:nvSpPr>
          <p:cNvPr id="2" name="TextBox 1">
            <a:extLst>
              <a:ext uri="{FF2B5EF4-FFF2-40B4-BE49-F238E27FC236}">
                <a16:creationId xmlns:a16="http://schemas.microsoft.com/office/drawing/2014/main" id="{5C316922-9644-2284-A0B4-5C6BF1FF57F6}"/>
              </a:ext>
            </a:extLst>
          </p:cNvPr>
          <p:cNvSpPr txBox="1"/>
          <p:nvPr/>
        </p:nvSpPr>
        <p:spPr>
          <a:xfrm>
            <a:off x="930218" y="2044149"/>
            <a:ext cx="10331563" cy="1754326"/>
          </a:xfrm>
          <a:prstGeom prst="rect">
            <a:avLst/>
          </a:prstGeom>
          <a:noFill/>
        </p:spPr>
        <p:txBody>
          <a:bodyPr wrap="square">
            <a:spAutoFit/>
          </a:bodyPr>
          <a:lstStyle/>
          <a:p>
            <a:pPr marL="685800" indent="-685800">
              <a:buFont typeface="Arial" panose="020B0604020202020204" pitchFamily="34" charset="0"/>
              <a:buChar char="•"/>
            </a:pPr>
            <a:r>
              <a:rPr lang="en-US" sz="54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Fret Not (v. 1, 7, 8)</a:t>
            </a:r>
          </a:p>
          <a:p>
            <a:pPr marL="685800" indent="-685800">
              <a:buFont typeface="Arial" panose="020B0604020202020204" pitchFamily="34" charset="0"/>
              <a:buChar char="•"/>
            </a:pP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Trust In (v. 3, 5)</a:t>
            </a:r>
          </a:p>
        </p:txBody>
      </p:sp>
    </p:spTree>
    <p:extLst>
      <p:ext uri="{BB962C8B-B14F-4D97-AF65-F5344CB8AC3E}">
        <p14:creationId xmlns:p14="http://schemas.microsoft.com/office/powerpoint/2010/main" val="254451287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AEB944AF-DE18-3844-F6F1-673AF1B1532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3B6995-CAE0-4E3E-343A-133D58126842}"/>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87568D4A-1994-060C-B7C4-6F4C107C19E7}"/>
              </a:ext>
            </a:extLst>
          </p:cNvPr>
          <p:cNvSpPr txBox="1"/>
          <p:nvPr/>
        </p:nvSpPr>
        <p:spPr>
          <a:xfrm>
            <a:off x="930218" y="433817"/>
            <a:ext cx="10331563" cy="923330"/>
          </a:xfrm>
          <a:prstGeom prst="rect">
            <a:avLst/>
          </a:prstGeom>
          <a:noFill/>
        </p:spPr>
        <p:txBody>
          <a:bodyPr wrap="square">
            <a:spAutoFit/>
          </a:bodyPr>
          <a:lstStyle/>
          <a:p>
            <a:r>
              <a:rPr lang="en-US" sz="54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How to be Meek (Psalm 37:1-11)</a:t>
            </a:r>
          </a:p>
        </p:txBody>
      </p:sp>
      <p:sp>
        <p:nvSpPr>
          <p:cNvPr id="2" name="TextBox 1">
            <a:extLst>
              <a:ext uri="{FF2B5EF4-FFF2-40B4-BE49-F238E27FC236}">
                <a16:creationId xmlns:a16="http://schemas.microsoft.com/office/drawing/2014/main" id="{B23F5BD2-6F8F-D8C7-92DB-914CCEF76CE8}"/>
              </a:ext>
            </a:extLst>
          </p:cNvPr>
          <p:cNvSpPr txBox="1"/>
          <p:nvPr/>
        </p:nvSpPr>
        <p:spPr>
          <a:xfrm>
            <a:off x="930218" y="2044149"/>
            <a:ext cx="10331563" cy="2585323"/>
          </a:xfrm>
          <a:prstGeom prst="rect">
            <a:avLst/>
          </a:prstGeom>
          <a:noFill/>
        </p:spPr>
        <p:txBody>
          <a:bodyPr wrap="square">
            <a:spAutoFit/>
          </a:bodyPr>
          <a:lstStyle/>
          <a:p>
            <a:pPr marL="685800" indent="-685800">
              <a:buFont typeface="Arial" panose="020B0604020202020204" pitchFamily="34" charset="0"/>
              <a:buChar char="•"/>
            </a:pPr>
            <a:r>
              <a:rPr lang="en-US" sz="54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Fret Not (v. 1, 7, 8)</a:t>
            </a:r>
          </a:p>
          <a:p>
            <a:pPr marL="685800" indent="-685800">
              <a:buFont typeface="Arial" panose="020B0604020202020204" pitchFamily="34" charset="0"/>
              <a:buChar char="•"/>
            </a:pP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Trust In (v. 3, 5)</a:t>
            </a:r>
          </a:p>
          <a:p>
            <a:pPr marL="685800" indent="-685800">
              <a:buFont typeface="Arial" panose="020B0604020202020204" pitchFamily="34" charset="0"/>
              <a:buChar char="•"/>
            </a:pPr>
            <a:r>
              <a:rPr lang="en-US" sz="5400" kern="100">
                <a:solidFill>
                  <a:schemeClr val="bg1"/>
                </a:solidFill>
                <a:latin typeface="Aptos" panose="020B0004020202020204" pitchFamily="34" charset="0"/>
                <a:ea typeface="Times New Roman" panose="02020603050405020304" pitchFamily="18" charset="0"/>
                <a:cs typeface="Times New Roman" panose="02020603050405020304" pitchFamily="18" charset="0"/>
              </a:rPr>
              <a:t>Wait for </a:t>
            </a:r>
            <a:r>
              <a:rPr lang="en-US" sz="54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a:t>
            </a:r>
            <a:r>
              <a:rPr lang="en-US" sz="5400" kern="100">
                <a:solidFill>
                  <a:schemeClr val="bg1"/>
                </a:solidFill>
                <a:latin typeface="Aptos" panose="020B0004020202020204" pitchFamily="34" charset="0"/>
                <a:ea typeface="Times New Roman" panose="02020603050405020304" pitchFamily="18" charset="0"/>
                <a:cs typeface="Times New Roman" panose="02020603050405020304" pitchFamily="18" charset="0"/>
              </a:rPr>
              <a:t>v. 7)</a:t>
            </a:r>
            <a:endPar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349057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46F7532-EF9C-59B4-90A4-E0AA1572627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07B75F-73B7-D38E-C0A8-67A09B8A9DC0}"/>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0C881AA8-28B7-DB18-4ED6-4F3A015DDC55}"/>
              </a:ext>
            </a:extLst>
          </p:cNvPr>
          <p:cNvSpPr txBox="1"/>
          <p:nvPr/>
        </p:nvSpPr>
        <p:spPr>
          <a:xfrm>
            <a:off x="930218" y="433817"/>
            <a:ext cx="10331563" cy="923330"/>
          </a:xfrm>
          <a:prstGeom prst="rect">
            <a:avLst/>
          </a:prstGeom>
          <a:noFill/>
        </p:spPr>
        <p:txBody>
          <a:bodyPr wrap="square">
            <a:spAutoFit/>
          </a:bodyPr>
          <a:lstStyle/>
          <a:p>
            <a:r>
              <a:rPr lang="en-US" sz="54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How to be Meek (Psalm 37:1-11)</a:t>
            </a:r>
          </a:p>
        </p:txBody>
      </p:sp>
      <p:sp>
        <p:nvSpPr>
          <p:cNvPr id="2" name="TextBox 1">
            <a:extLst>
              <a:ext uri="{FF2B5EF4-FFF2-40B4-BE49-F238E27FC236}">
                <a16:creationId xmlns:a16="http://schemas.microsoft.com/office/drawing/2014/main" id="{EDAAB9B4-3D61-737C-8992-B5353C25D62E}"/>
              </a:ext>
            </a:extLst>
          </p:cNvPr>
          <p:cNvSpPr txBox="1"/>
          <p:nvPr/>
        </p:nvSpPr>
        <p:spPr>
          <a:xfrm>
            <a:off x="930218" y="2044149"/>
            <a:ext cx="10331563" cy="3416320"/>
          </a:xfrm>
          <a:prstGeom prst="rect">
            <a:avLst/>
          </a:prstGeom>
          <a:noFill/>
        </p:spPr>
        <p:txBody>
          <a:bodyPr wrap="square">
            <a:spAutoFit/>
          </a:bodyPr>
          <a:lstStyle/>
          <a:p>
            <a:pPr marL="685800" indent="-685800">
              <a:buFont typeface="Arial" panose="020B0604020202020204" pitchFamily="34" charset="0"/>
              <a:buChar char="•"/>
            </a:pPr>
            <a:r>
              <a:rPr lang="en-US" sz="54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Fret Not (v. 1, 7, 8)</a:t>
            </a:r>
          </a:p>
          <a:p>
            <a:pPr marL="685800" indent="-685800">
              <a:buFont typeface="Arial" panose="020B0604020202020204" pitchFamily="34" charset="0"/>
              <a:buChar char="•"/>
            </a:pP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Trust In (v. 3, 5)</a:t>
            </a:r>
          </a:p>
          <a:p>
            <a:pPr marL="685800" indent="-685800">
              <a:buFont typeface="Arial" panose="020B0604020202020204" pitchFamily="34" charset="0"/>
              <a:buChar char="•"/>
            </a:pPr>
            <a:r>
              <a:rPr lang="en-US" sz="54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Wait for (v. 7)</a:t>
            </a:r>
          </a:p>
          <a:p>
            <a:pPr marL="685800" indent="-685800">
              <a:buFont typeface="Arial" panose="020B0604020202020204" pitchFamily="34" charset="0"/>
              <a:buChar char="•"/>
            </a:pP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Commit to (v. </a:t>
            </a:r>
            <a:r>
              <a:rPr lang="en-US" sz="5400"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5</a:t>
            </a:r>
            <a:r>
              <a:rPr lang="en-US" sz="5400"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9183203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D44BFD3-2A21-1F4B-A8C4-2807ACC77B1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F54164E-CA90-F3BA-2684-DFC29DE39C44}"/>
              </a:ext>
            </a:extLst>
          </p:cNvPr>
          <p:cNvPicPr>
            <a:picLocks noChangeAspect="1"/>
          </p:cNvPicPr>
          <p:nvPr/>
        </p:nvPicPr>
        <p:blipFill>
          <a:blip r:embed="rId2"/>
          <a:stretch>
            <a:fillRect/>
          </a:stretch>
        </p:blipFill>
        <p:spPr>
          <a:xfrm>
            <a:off x="10058400" y="5501141"/>
            <a:ext cx="2133600" cy="1251189"/>
          </a:xfrm>
          <a:prstGeom prst="rect">
            <a:avLst/>
          </a:prstGeom>
        </p:spPr>
      </p:pic>
      <p:sp>
        <p:nvSpPr>
          <p:cNvPr id="4" name="TextBox 3">
            <a:extLst>
              <a:ext uri="{FF2B5EF4-FFF2-40B4-BE49-F238E27FC236}">
                <a16:creationId xmlns:a16="http://schemas.microsoft.com/office/drawing/2014/main" id="{5811618F-1840-C11B-58F7-74E46DEF8C4B}"/>
              </a:ext>
            </a:extLst>
          </p:cNvPr>
          <p:cNvSpPr txBox="1"/>
          <p:nvPr/>
        </p:nvSpPr>
        <p:spPr>
          <a:xfrm>
            <a:off x="930218" y="335845"/>
            <a:ext cx="10331563" cy="6001643"/>
          </a:xfrm>
          <a:prstGeom prst="rect">
            <a:avLst/>
          </a:prstGeom>
          <a:noFill/>
        </p:spPr>
        <p:txBody>
          <a:bodyPr wrap="square">
            <a:spAutoFit/>
          </a:bodyPr>
          <a:lstStyle/>
          <a:p>
            <a:pPr marL="742950" indent="-742950">
              <a:buAutoNum type="arabicPeriod"/>
            </a:pPr>
            <a:r>
              <a:rPr lang="en-US" sz="48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Grief tells the truth about the way things are.</a:t>
            </a:r>
          </a:p>
          <a:p>
            <a:pPr marL="742950" indent="-742950">
              <a:buAutoNum type="arabicPeriod"/>
            </a:pPr>
            <a:endParaRPr lang="en-US" sz="48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endParaRPr>
          </a:p>
          <a:p>
            <a:pPr marL="742950" indent="-742950">
              <a:buAutoNum type="arabicPeriod"/>
            </a:pPr>
            <a:r>
              <a:rPr lang="en-US" sz="4800" b="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rPr>
              <a:t>Grief makes us long for how things will be. </a:t>
            </a:r>
          </a:p>
          <a:p>
            <a:pPr marL="742950" indent="-742950">
              <a:buAutoNum type="arabicPeriod"/>
            </a:pPr>
            <a:endParaRPr lang="en-US" sz="4800" b="1" kern="100" dirty="0">
              <a:solidFill>
                <a:schemeClr val="bg1"/>
              </a:solidFill>
              <a:latin typeface="Aptos" panose="020B0004020202020204" pitchFamily="34" charset="0"/>
              <a:ea typeface="Times New Roman" panose="02020603050405020304" pitchFamily="18" charset="0"/>
              <a:cs typeface="Times New Roman" panose="02020603050405020304" pitchFamily="18" charset="0"/>
            </a:endParaRPr>
          </a:p>
          <a:p>
            <a:pPr marL="742950" indent="-742950">
              <a:buAutoNum type="arabicPeriod"/>
            </a:pPr>
            <a:r>
              <a:rPr lang="en-US" sz="4800" b="1" kern="100" dirty="0">
                <a:solidFill>
                  <a:schemeClr val="bg1"/>
                </a:solidFill>
                <a:effectLst/>
                <a:latin typeface="Aptos" panose="020B0004020202020204" pitchFamily="34" charset="0"/>
                <a:ea typeface="Times New Roman" panose="02020603050405020304" pitchFamily="18" charset="0"/>
                <a:cs typeface="Times New Roman" panose="02020603050405020304" pitchFamily="18" charset="0"/>
              </a:rPr>
              <a:t>Grief us the gateway to God’s comfort.</a:t>
            </a:r>
            <a:endParaRPr lang="en-US" sz="4800" b="1" kern="100" dirty="0">
              <a:solidFill>
                <a:schemeClr val="bg2"/>
              </a:solidFill>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711005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CBA9D-1F44-83F0-396D-2EB00E49F8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E04A73-D403-7362-0BB8-191C8EBFC4AA}"/>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258D808-FCA9-CF65-3F28-2392809946AC}"/>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E61A22CF-4094-99D4-886F-1F6878204E6E}"/>
              </a:ext>
            </a:extLst>
          </p:cNvPr>
          <p:cNvPicPr>
            <a:picLocks noChangeAspect="1"/>
          </p:cNvPicPr>
          <p:nvPr/>
        </p:nvPicPr>
        <p:blipFill>
          <a:blip r:embed="rId2"/>
          <a:stretch>
            <a:fillRect/>
          </a:stretch>
        </p:blipFill>
        <p:spPr>
          <a:xfrm>
            <a:off x="0" y="0"/>
            <a:ext cx="12195244" cy="6858000"/>
          </a:xfrm>
          <a:prstGeom prst="rect">
            <a:avLst/>
          </a:prstGeom>
        </p:spPr>
      </p:pic>
      <p:sp>
        <p:nvSpPr>
          <p:cNvPr id="4" name="TextBox 3">
            <a:extLst>
              <a:ext uri="{FF2B5EF4-FFF2-40B4-BE49-F238E27FC236}">
                <a16:creationId xmlns:a16="http://schemas.microsoft.com/office/drawing/2014/main" id="{F62EB3D7-6B6F-A8E7-4005-9FAF50C72C7F}"/>
              </a:ext>
            </a:extLst>
          </p:cNvPr>
          <p:cNvSpPr txBox="1"/>
          <p:nvPr/>
        </p:nvSpPr>
        <p:spPr>
          <a:xfrm>
            <a:off x="2305050" y="2135535"/>
            <a:ext cx="8096250" cy="2800767"/>
          </a:xfrm>
          <a:prstGeom prst="rect">
            <a:avLst/>
          </a:prstGeom>
          <a:noFill/>
        </p:spPr>
        <p:txBody>
          <a:bodyPr wrap="square" rtlCol="0">
            <a:spAutoFit/>
          </a:bodyPr>
          <a:lstStyle/>
          <a:p>
            <a:pPr algn="ctr"/>
            <a:r>
              <a:rPr lang="en-US" sz="8800" b="1" dirty="0">
                <a:solidFill>
                  <a:schemeClr val="bg1"/>
                </a:solidFill>
                <a:effectLst>
                  <a:outerShdw blurRad="50800" dist="50800" dir="5400000" algn="ctr" rotWithShape="0">
                    <a:schemeClr val="tx1"/>
                  </a:outerShdw>
                </a:effectLst>
                <a:latin typeface="Rockwell" panose="02060603020205020403" pitchFamily="18" charset="77"/>
              </a:rPr>
              <a:t>1. Grief tells the truth </a:t>
            </a:r>
            <a:endParaRPr lang="en-US" sz="9600" b="1" dirty="0">
              <a:solidFill>
                <a:schemeClr val="bg1"/>
              </a:solidFill>
              <a:effectLst>
                <a:outerShdw blurRad="50800" dist="50800" dir="5400000" algn="ctr" rotWithShape="0">
                  <a:schemeClr val="tx1"/>
                </a:outerShdw>
              </a:effectLst>
              <a:latin typeface="Rockwell" panose="02060603020205020403" pitchFamily="18" charset="77"/>
            </a:endParaRPr>
          </a:p>
        </p:txBody>
      </p:sp>
    </p:spTree>
    <p:extLst>
      <p:ext uri="{BB962C8B-B14F-4D97-AF65-F5344CB8AC3E}">
        <p14:creationId xmlns:p14="http://schemas.microsoft.com/office/powerpoint/2010/main" val="39176308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E1176-034D-DF64-B980-6D03FAB0024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138480E6-B686-AE8C-A224-9E055D6A3CB2}"/>
              </a:ext>
            </a:extLst>
          </p:cNvPr>
          <p:cNvPicPr>
            <a:picLocks noChangeAspect="1"/>
          </p:cNvPicPr>
          <p:nvPr/>
        </p:nvPicPr>
        <p:blipFill>
          <a:blip r:embed="rId2"/>
          <a:srcRect l="30018" t="32780" r="23895" b="21567"/>
          <a:stretch>
            <a:fillRect/>
          </a:stretch>
        </p:blipFill>
        <p:spPr>
          <a:xfrm>
            <a:off x="1" y="1"/>
            <a:ext cx="12192000" cy="6858000"/>
          </a:xfrm>
          <a:prstGeom prst="rect">
            <a:avLst/>
          </a:prstGeom>
        </p:spPr>
      </p:pic>
      <p:pic>
        <p:nvPicPr>
          <p:cNvPr id="3" name="Picture 2">
            <a:extLst>
              <a:ext uri="{FF2B5EF4-FFF2-40B4-BE49-F238E27FC236}">
                <a16:creationId xmlns:a16="http://schemas.microsoft.com/office/drawing/2014/main" id="{4D942700-AFB1-841C-4FCD-ED9D6ACAB004}"/>
              </a:ext>
            </a:extLst>
          </p:cNvPr>
          <p:cNvPicPr>
            <a:picLocks noChangeAspect="1"/>
          </p:cNvPicPr>
          <p:nvPr/>
        </p:nvPicPr>
        <p:blipFill>
          <a:blip r:embed="rId3"/>
          <a:stretch>
            <a:fillRect/>
          </a:stretch>
        </p:blipFill>
        <p:spPr>
          <a:xfrm>
            <a:off x="10058400" y="5501141"/>
            <a:ext cx="2133600" cy="1251189"/>
          </a:xfrm>
          <a:prstGeom prst="rect">
            <a:avLst/>
          </a:prstGeom>
        </p:spPr>
      </p:pic>
      <p:sp>
        <p:nvSpPr>
          <p:cNvPr id="5" name="TextBox 4">
            <a:extLst>
              <a:ext uri="{FF2B5EF4-FFF2-40B4-BE49-F238E27FC236}">
                <a16:creationId xmlns:a16="http://schemas.microsoft.com/office/drawing/2014/main" id="{065766E4-662C-0C83-1CA7-75DC221DC8A5}"/>
              </a:ext>
            </a:extLst>
          </p:cNvPr>
          <p:cNvSpPr txBox="1"/>
          <p:nvPr/>
        </p:nvSpPr>
        <p:spPr>
          <a:xfrm>
            <a:off x="1238250" y="1468218"/>
            <a:ext cx="10382250" cy="3354765"/>
          </a:xfrm>
          <a:prstGeom prst="rect">
            <a:avLst/>
          </a:prstGeom>
          <a:solidFill>
            <a:schemeClr val="bg1"/>
          </a:solidFill>
        </p:spPr>
        <p:txBody>
          <a:bodyPr wrap="square">
            <a:spAutoFit/>
          </a:bodyPr>
          <a:lstStyle/>
          <a:p>
            <a:r>
              <a:rPr lang="en-US" sz="4800" dirty="0"/>
              <a:t>“Seeing the crowds, he went up on the mountain, and when he sat down, his disciples came to him. And he opened his mouth and taught them.”</a:t>
            </a:r>
          </a:p>
          <a:p>
            <a:pPr marL="0" marR="0" algn="r">
              <a:lnSpc>
                <a:spcPct val="100000"/>
              </a:lnSpc>
              <a:spcAft>
                <a:spcPts val="900"/>
              </a:spcAft>
              <a:buNone/>
            </a:pPr>
            <a:endParaRPr lang="en-US" sz="2000" kern="100" dirty="0">
              <a:effectLst/>
              <a:latin typeface="Aptos" panose="020B000402020202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86786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678D0E-D8D8-3558-325F-DEA38870C72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0E9E0924-79CD-ADD5-57C6-D136453A0B16}"/>
              </a:ext>
            </a:extLst>
          </p:cNvPr>
          <p:cNvPicPr>
            <a:picLocks noChangeAspect="1"/>
          </p:cNvPicPr>
          <p:nvPr/>
        </p:nvPicPr>
        <p:blipFill>
          <a:blip r:embed="rId2"/>
          <a:stretch>
            <a:fillRect/>
          </a:stretch>
        </p:blipFill>
        <p:spPr>
          <a:xfrm>
            <a:off x="0" y="1824"/>
            <a:ext cx="12195244" cy="6856176"/>
          </a:xfrm>
          <a:prstGeom prst="rect">
            <a:avLst/>
          </a:prstGeom>
        </p:spPr>
      </p:pic>
      <p:sp>
        <p:nvSpPr>
          <p:cNvPr id="5" name="TextBox 4">
            <a:extLst>
              <a:ext uri="{FF2B5EF4-FFF2-40B4-BE49-F238E27FC236}">
                <a16:creationId xmlns:a16="http://schemas.microsoft.com/office/drawing/2014/main" id="{D5318A48-0FC2-2A4E-073F-DC0D5C3964D5}"/>
              </a:ext>
            </a:extLst>
          </p:cNvPr>
          <p:cNvSpPr txBox="1"/>
          <p:nvPr/>
        </p:nvSpPr>
        <p:spPr>
          <a:xfrm rot="21262559">
            <a:off x="1264296" y="1985475"/>
            <a:ext cx="10177893" cy="3631763"/>
          </a:xfrm>
          <a:prstGeom prst="rect">
            <a:avLst/>
          </a:prstGeom>
          <a:noFill/>
        </p:spPr>
        <p:txBody>
          <a:bodyPr wrap="square">
            <a:spAutoFit/>
          </a:bodyPr>
          <a:lstStyle/>
          <a:p>
            <a:r>
              <a:rPr lang="en-US" sz="5400" b="1" dirty="0"/>
              <a:t>BLESSED (Greek </a:t>
            </a:r>
            <a:r>
              <a:rPr lang="en-US" sz="5400" b="1" i="1" dirty="0"/>
              <a:t>Makarios</a:t>
            </a:r>
            <a:r>
              <a:rPr lang="en-US" sz="5400" b="1" dirty="0"/>
              <a:t>):</a:t>
            </a:r>
          </a:p>
          <a:p>
            <a:pPr marL="571500" indent="-571500">
              <a:buFont typeface="Arial" panose="020B0604020202020204" pitchFamily="34" charset="0"/>
              <a:buChar char="•"/>
            </a:pPr>
            <a:r>
              <a:rPr lang="en-US" sz="4400" dirty="0"/>
              <a:t>experiencing positive circumstances or a happy disposition. </a:t>
            </a:r>
          </a:p>
          <a:p>
            <a:pPr marL="571500" indent="-571500">
              <a:buFont typeface="Arial" panose="020B0604020202020204" pitchFamily="34" charset="0"/>
              <a:buChar char="•"/>
            </a:pPr>
            <a:r>
              <a:rPr lang="en-US" sz="4400" dirty="0"/>
              <a:t>A declaration of blessing</a:t>
            </a:r>
          </a:p>
          <a:p>
            <a:r>
              <a:rPr lang="en-US" sz="4400" dirty="0"/>
              <a:t> </a:t>
            </a:r>
            <a:endParaRPr lang="en-US" sz="11500" b="1" dirty="0"/>
          </a:p>
        </p:txBody>
      </p:sp>
    </p:spTree>
    <p:extLst>
      <p:ext uri="{BB962C8B-B14F-4D97-AF65-F5344CB8AC3E}">
        <p14:creationId xmlns:p14="http://schemas.microsoft.com/office/powerpoint/2010/main" val="395409610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924002-55A6-2265-2F43-5605D66E75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135DBA-D571-985F-AA5F-646897FE01A2}"/>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387F1105-07CE-2FEC-B65B-FCE88C9AA4E4}"/>
              </a:ext>
            </a:extLst>
          </p:cNvPr>
          <p:cNvSpPr>
            <a:spLocks noGrp="1"/>
          </p:cNvSpPr>
          <p:nvPr>
            <p:ph type="subTitle" idx="1"/>
          </p:nvPr>
        </p:nvSpPr>
        <p:spPr/>
        <p:txBody>
          <a:bodyPr/>
          <a:lstStyle/>
          <a:p>
            <a:endParaRPr lang="en-US"/>
          </a:p>
        </p:txBody>
      </p:sp>
      <p:pic>
        <p:nvPicPr>
          <p:cNvPr id="5" name="Picture 4">
            <a:extLst>
              <a:ext uri="{FF2B5EF4-FFF2-40B4-BE49-F238E27FC236}">
                <a16:creationId xmlns:a16="http://schemas.microsoft.com/office/drawing/2014/main" id="{67204F95-9D64-7764-10CF-E51F11249FF7}"/>
              </a:ext>
            </a:extLst>
          </p:cNvPr>
          <p:cNvPicPr>
            <a:picLocks noChangeAspect="1"/>
          </p:cNvPicPr>
          <p:nvPr/>
        </p:nvPicPr>
        <p:blipFill>
          <a:blip r:embed="rId2"/>
          <a:stretch>
            <a:fillRect/>
          </a:stretch>
        </p:blipFill>
        <p:spPr>
          <a:xfrm>
            <a:off x="0" y="0"/>
            <a:ext cx="12195244" cy="6858000"/>
          </a:xfrm>
          <a:prstGeom prst="rect">
            <a:avLst/>
          </a:prstGeom>
        </p:spPr>
      </p:pic>
      <p:sp>
        <p:nvSpPr>
          <p:cNvPr id="4" name="TextBox 3">
            <a:extLst>
              <a:ext uri="{FF2B5EF4-FFF2-40B4-BE49-F238E27FC236}">
                <a16:creationId xmlns:a16="http://schemas.microsoft.com/office/drawing/2014/main" id="{31E77C5D-937F-5A10-0A97-C9526AB3E511}"/>
              </a:ext>
            </a:extLst>
          </p:cNvPr>
          <p:cNvSpPr txBox="1"/>
          <p:nvPr/>
        </p:nvSpPr>
        <p:spPr>
          <a:xfrm>
            <a:off x="2305050" y="2135535"/>
            <a:ext cx="8096250" cy="2800767"/>
          </a:xfrm>
          <a:prstGeom prst="rect">
            <a:avLst/>
          </a:prstGeom>
          <a:noFill/>
        </p:spPr>
        <p:txBody>
          <a:bodyPr wrap="square" rtlCol="0">
            <a:spAutoFit/>
          </a:bodyPr>
          <a:lstStyle/>
          <a:p>
            <a:pPr algn="ctr"/>
            <a:r>
              <a:rPr lang="en-US" sz="8800" b="1">
                <a:solidFill>
                  <a:schemeClr val="bg1"/>
                </a:solidFill>
                <a:effectLst>
                  <a:outerShdw blurRad="50800" dist="50800" dir="5400000" algn="ctr" rotWithShape="0">
                    <a:schemeClr val="tx1"/>
                  </a:outerShdw>
                </a:effectLst>
                <a:latin typeface="Rockwell" panose="02060603020205020403" pitchFamily="18" charset="77"/>
              </a:rPr>
              <a:t>An Example: Luke 18:9-14</a:t>
            </a:r>
            <a:endParaRPr lang="en-US" sz="9600" b="1" dirty="0">
              <a:solidFill>
                <a:schemeClr val="bg1"/>
              </a:solidFill>
              <a:effectLst>
                <a:outerShdw blurRad="50800" dist="50800" dir="5400000" algn="ctr" rotWithShape="0">
                  <a:schemeClr val="tx1"/>
                </a:outerShdw>
              </a:effectLst>
              <a:latin typeface="Rockwell" panose="02060603020205020403" pitchFamily="18" charset="77"/>
            </a:endParaRPr>
          </a:p>
        </p:txBody>
      </p:sp>
    </p:spTree>
    <p:extLst>
      <p:ext uri="{BB962C8B-B14F-4D97-AF65-F5344CB8AC3E}">
        <p14:creationId xmlns:p14="http://schemas.microsoft.com/office/powerpoint/2010/main" val="24568086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6323</TotalTime>
  <Words>979</Words>
  <Application>Microsoft Macintosh PowerPoint</Application>
  <PresentationFormat>Widescreen</PresentationFormat>
  <Paragraphs>95</Paragraphs>
  <Slides>45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45</vt:i4>
      </vt:variant>
    </vt:vector>
  </HeadingPairs>
  <TitlesOfParts>
    <vt:vector size="52" baseType="lpstr">
      <vt:lpstr>Aptos</vt:lpstr>
      <vt:lpstr>Aptos Display</vt:lpstr>
      <vt:lpstr>Arial</vt:lpstr>
      <vt:lpstr>Baloo Bhaijaan</vt:lpstr>
      <vt:lpstr>Rockwell</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Jackson</dc:creator>
  <cp:lastModifiedBy>James Jackson</cp:lastModifiedBy>
  <cp:revision>5</cp:revision>
  <dcterms:created xsi:type="dcterms:W3CDTF">2026-09-14T20:45:05Z</dcterms:created>
  <dcterms:modified xsi:type="dcterms:W3CDTF">2026-10-04T11:26:22Z</dcterms:modified>
</cp:coreProperties>
</file>